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obo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bold.fntdata"/><Relationship Id="rId10" Type="http://schemas.openxmlformats.org/officeDocument/2006/relationships/slide" Target="slides/slide5.xml"/><Relationship Id="rId32" Type="http://schemas.openxmlformats.org/officeDocument/2006/relationships/font" Target="fonts/Roboto-regular.fntdata"/><Relationship Id="rId13" Type="http://schemas.openxmlformats.org/officeDocument/2006/relationships/slide" Target="slides/slide8.xml"/><Relationship Id="rId35" Type="http://schemas.openxmlformats.org/officeDocument/2006/relationships/font" Target="fonts/Roboto-boldItalic.fntdata"/><Relationship Id="rId12" Type="http://schemas.openxmlformats.org/officeDocument/2006/relationships/slide" Target="slides/slide7.xml"/><Relationship Id="rId34" Type="http://schemas.openxmlformats.org/officeDocument/2006/relationships/font" Target="fonts/Robot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e17ca47ab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e17ca47ab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e39be26784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e39be26784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80340" lvl="0" marL="0" rtl="0" algn="just">
              <a:spcBef>
                <a:spcPts val="0"/>
              </a:spcBef>
              <a:spcAft>
                <a:spcPts val="0"/>
              </a:spcAft>
              <a:buNone/>
            </a:pPr>
            <a:r>
              <a:rPr lang="en" sz="1000">
                <a:solidFill>
                  <a:schemeClr val="dk1"/>
                </a:solidFill>
                <a:latin typeface="Times New Roman"/>
                <a:ea typeface="Times New Roman"/>
                <a:cs typeface="Times New Roman"/>
                <a:sym typeface="Times New Roman"/>
              </a:rPr>
              <a:t>In winter 1973, composer Pauline Oliveros led the Meditation Project, a ten-week class at the University of California, San Diego (UCSD) where participants practiced her </a:t>
            </a:r>
            <a:r>
              <a:rPr i="1" lang="en" sz="1000">
                <a:solidFill>
                  <a:schemeClr val="dk1"/>
                </a:solidFill>
                <a:latin typeface="Times New Roman"/>
                <a:ea typeface="Times New Roman"/>
                <a:cs typeface="Times New Roman"/>
                <a:sym typeface="Times New Roman"/>
              </a:rPr>
              <a:t>Sonic Meditations </a:t>
            </a:r>
            <a:r>
              <a:rPr lang="en" sz="1000">
                <a:solidFill>
                  <a:schemeClr val="dk1"/>
                </a:solidFill>
                <a:latin typeface="Times New Roman"/>
                <a:ea typeface="Times New Roman"/>
                <a:cs typeface="Times New Roman"/>
                <a:sym typeface="Times New Roman"/>
              </a:rPr>
              <a:t>- combining meditation with participatory and improvisatory compositions for imagining, remembering, making, and listening to sounds. Participants also practiced tai-chi, qi-gong, and other techniques. Oliveros collected behavioral and electroencephalography (EEG) data before and after the class but never secured funding for analysis. Because research at the time linked meditation with neurophysiological changes, she hypothesized that the class would increase neural alpha power oscillations and improve musicianship and creativity (Oliveros, 1984).</a:t>
            </a:r>
            <a:endParaRPr sz="1000">
              <a:solidFill>
                <a:schemeClr val="dk1"/>
              </a:solidFill>
              <a:latin typeface="Times New Roman"/>
              <a:ea typeface="Times New Roman"/>
              <a:cs typeface="Times New Roman"/>
              <a:sym typeface="Times New Roman"/>
            </a:endParaRPr>
          </a:p>
          <a:p>
            <a:pPr indent="180340" lvl="0" marL="0" rtl="0" algn="just">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e39be26784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e39be26784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80340" lvl="0" marL="0" rtl="0" algn="just">
              <a:spcBef>
                <a:spcPts val="0"/>
              </a:spcBef>
              <a:spcAft>
                <a:spcPts val="0"/>
              </a:spcAft>
              <a:buNone/>
            </a:pPr>
            <a:r>
              <a:rPr lang="en" sz="1000">
                <a:solidFill>
                  <a:schemeClr val="dk1"/>
                </a:solidFill>
                <a:latin typeface="Times New Roman"/>
                <a:ea typeface="Times New Roman"/>
                <a:cs typeface="Times New Roman"/>
                <a:sym typeface="Times New Roman"/>
              </a:rPr>
              <a:t>In winter 1973, composer Pauline Oliveros led the Meditation Project, a ten-week class at the University of California, San Diego (UCSD) where participants practiced her </a:t>
            </a:r>
            <a:r>
              <a:rPr i="1" lang="en" sz="1000">
                <a:solidFill>
                  <a:schemeClr val="dk1"/>
                </a:solidFill>
                <a:latin typeface="Times New Roman"/>
                <a:ea typeface="Times New Roman"/>
                <a:cs typeface="Times New Roman"/>
                <a:sym typeface="Times New Roman"/>
              </a:rPr>
              <a:t>Sonic Meditations </a:t>
            </a:r>
            <a:r>
              <a:rPr lang="en" sz="1000">
                <a:solidFill>
                  <a:schemeClr val="dk1"/>
                </a:solidFill>
                <a:latin typeface="Times New Roman"/>
                <a:ea typeface="Times New Roman"/>
                <a:cs typeface="Times New Roman"/>
                <a:sym typeface="Times New Roman"/>
              </a:rPr>
              <a:t>- combining meditation with participatory and improvisatory compositions for imagining, remembering, making, and listening to sounds. Participants also practiced tai-chi, qi-gong, and other techniques. Oliveros collected behavioral and electroencephalography (EEG) data before and after the class but never secured funding for analysis. Because research at the time linked meditation with neurophysiological changes, she hypothesized that the class would increase neural alpha power oscillations and improve musicianship and creativity (Oliveros, 1984).</a:t>
            </a:r>
            <a:endParaRPr sz="1000">
              <a:solidFill>
                <a:schemeClr val="dk1"/>
              </a:solidFill>
              <a:latin typeface="Times New Roman"/>
              <a:ea typeface="Times New Roman"/>
              <a:cs typeface="Times New Roman"/>
              <a:sym typeface="Times New Roman"/>
            </a:endParaRPr>
          </a:p>
          <a:p>
            <a:pPr indent="180340" lvl="0" marL="0" rtl="0" algn="just">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e17ca47ab2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e17ca47ab2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80340" lvl="0" marL="0" rtl="0" algn="just">
              <a:spcBef>
                <a:spcPts val="0"/>
              </a:spcBef>
              <a:spcAft>
                <a:spcPts val="0"/>
              </a:spcAft>
              <a:buNone/>
            </a:pPr>
            <a:r>
              <a:rPr lang="en" sz="1000">
                <a:solidFill>
                  <a:schemeClr val="dk1"/>
                </a:solidFill>
                <a:latin typeface="Times New Roman"/>
                <a:ea typeface="Times New Roman"/>
                <a:cs typeface="Times New Roman"/>
                <a:sym typeface="Times New Roman"/>
              </a:rPr>
              <a:t>We acquired high-resolution scans of the original paper EEG recorded at two occipital sites from UCSD Special Collections, along with behavioral data (Seashore Measurement of Musical Talent and Betts Vividness of Imagery Scale) and diaries from the 20 participants. For the 16 participants with Seashore and Betts tests, we ran a linear mixed effects model to determine if there were significant differences between scores before and after. Only 11 participants recorded EEG data both before and after. After digitizing the paper EEG, we eliminated artifact-contaminated segments and calculated power spectral density (PSD, 1-60Hz) for before/after comparison. To validate EEG characteristics, we obtained the PSD from a new EEG recording during rest. We also examined meditation-related EEG research literature from before 1973 to the present.  </a:t>
            </a:r>
            <a:endParaRPr sz="1000">
              <a:solidFill>
                <a:schemeClr val="dk1"/>
              </a:solidFill>
              <a:latin typeface="Times New Roman"/>
              <a:ea typeface="Times New Roman"/>
              <a:cs typeface="Times New Roman"/>
              <a:sym typeface="Times New Roman"/>
            </a:endParaRPr>
          </a:p>
          <a:p>
            <a:pPr indent="180340" lvl="0" marL="0" rtl="0" algn="just">
              <a:spcBef>
                <a:spcPts val="0"/>
              </a:spcBef>
              <a:spcAft>
                <a:spcPts val="0"/>
              </a:spcAft>
              <a:buNone/>
            </a:pPr>
            <a:r>
              <a:t/>
            </a:r>
            <a:endParaRPr sz="1000">
              <a:solidFill>
                <a:schemeClr val="dk1"/>
              </a:solidFill>
              <a:highlight>
                <a:srgbClr val="F9CB9C"/>
              </a:highlight>
              <a:latin typeface="Times New Roman"/>
              <a:ea typeface="Times New Roman"/>
              <a:cs typeface="Times New Roman"/>
              <a:sym typeface="Times New Roman"/>
            </a:endParaRPr>
          </a:p>
          <a:p>
            <a:pPr indent="180340" lvl="0" marL="0" rtl="0" algn="just">
              <a:spcBef>
                <a:spcPts val="0"/>
              </a:spcBef>
              <a:spcAft>
                <a:spcPts val="0"/>
              </a:spcAft>
              <a:buNone/>
            </a:pPr>
            <a:r>
              <a:t/>
            </a:r>
            <a:endParaRPr sz="1000">
              <a:solidFill>
                <a:schemeClr val="dk1"/>
              </a:solidFill>
              <a:highlight>
                <a:srgbClr val="F9CB9C"/>
              </a:highlight>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e17ca47ab2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e17ca47ab2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000">
                <a:solidFill>
                  <a:schemeClr val="dk1"/>
                </a:solidFill>
                <a:latin typeface="Times New Roman"/>
                <a:ea typeface="Times New Roman"/>
                <a:cs typeface="Times New Roman"/>
                <a:sym typeface="Times New Roman"/>
              </a:rPr>
              <a:t>Shown here are the Seashore results for the six subtests. THere’s </a:t>
            </a:r>
            <a:r>
              <a:rPr lang="en" sz="1000">
                <a:solidFill>
                  <a:schemeClr val="dk1"/>
                </a:solidFill>
                <a:latin typeface="Times New Roman"/>
                <a:ea typeface="Times New Roman"/>
                <a:cs typeface="Times New Roman"/>
                <a:sym typeface="Times New Roman"/>
              </a:rPr>
              <a:t>quite a bit of individual variability, which reflects the mixture of musicians and non-musicians. The Seashore is out of print, but there are more recent objective measures such as the Musical Ear Test and PROMS, as well as subjective measures such as the Goldsmiths Musical Sophistication Index.</a:t>
            </a:r>
            <a:endParaRPr sz="1000">
              <a:solidFill>
                <a:schemeClr val="dk1"/>
              </a:solidFill>
              <a:latin typeface="Times New Roman"/>
              <a:ea typeface="Times New Roman"/>
              <a:cs typeface="Times New Roman"/>
              <a:sym typeface="Times New Roman"/>
            </a:endParaRPr>
          </a:p>
          <a:p>
            <a:pPr indent="171450" lvl="0" marL="0" rtl="0" algn="just">
              <a:spcBef>
                <a:spcPts val="0"/>
              </a:spcBef>
              <a:spcAft>
                <a:spcPts val="0"/>
              </a:spcAft>
              <a:buNone/>
            </a:pPr>
            <a:r>
              <a:rPr lang="en" sz="1000">
                <a:solidFill>
                  <a:schemeClr val="dk1"/>
                </a:solidFill>
                <a:latin typeface="Times New Roman"/>
                <a:ea typeface="Times New Roman"/>
                <a:cs typeface="Times New Roman"/>
                <a:sym typeface="Times New Roman"/>
              </a:rPr>
              <a:t> </a:t>
            </a:r>
            <a:endParaRPr sz="1000">
              <a:solidFill>
                <a:schemeClr val="dk1"/>
              </a:solidFill>
              <a:latin typeface="Times New Roman"/>
              <a:ea typeface="Times New Roman"/>
              <a:cs typeface="Times New Roman"/>
              <a:sym typeface="Times New Roman"/>
            </a:endParaRPr>
          </a:p>
          <a:p>
            <a:pPr indent="171450" lvl="0" marL="0" rtl="0" algn="just">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180340" lvl="0" marL="0" rtl="0" algn="just">
              <a:spcBef>
                <a:spcPts val="0"/>
              </a:spcBef>
              <a:spcAft>
                <a:spcPts val="0"/>
              </a:spcAft>
              <a:buNone/>
            </a:pPr>
            <a:r>
              <a:rPr lang="en" sz="1300">
                <a:solidFill>
                  <a:schemeClr val="lt1"/>
                </a:solidFill>
                <a:highlight>
                  <a:srgbClr val="F9CB9C"/>
                </a:highlight>
                <a:latin typeface="Times New Roman"/>
                <a:ea typeface="Times New Roman"/>
                <a:cs typeface="Times New Roman"/>
                <a:sym typeface="Times New Roman"/>
              </a:rPr>
              <a:t>5 min from here on</a:t>
            </a:r>
            <a:endParaRPr sz="1300">
              <a:solidFill>
                <a:schemeClr val="lt1"/>
              </a:solidFill>
              <a:highlight>
                <a:srgbClr val="F9CB9C"/>
              </a:highlight>
              <a:latin typeface="Times New Roman"/>
              <a:ea typeface="Times New Roman"/>
              <a:cs typeface="Times New Roman"/>
              <a:sym typeface="Times New Roman"/>
            </a:endParaRPr>
          </a:p>
          <a:p>
            <a:pPr indent="180340" lvl="0" marL="0" rtl="0" algn="just">
              <a:spcBef>
                <a:spcPts val="0"/>
              </a:spcBef>
              <a:spcAft>
                <a:spcPts val="0"/>
              </a:spcAft>
              <a:buNone/>
            </a:pPr>
            <a:r>
              <a:t/>
            </a:r>
            <a:endParaRPr sz="1000">
              <a:solidFill>
                <a:schemeClr val="lt1"/>
              </a:solidFill>
              <a:highlight>
                <a:srgbClr val="F9CB9C"/>
              </a:highlight>
              <a:latin typeface="Times New Roman"/>
              <a:ea typeface="Times New Roman"/>
              <a:cs typeface="Times New Roman"/>
              <a:sym typeface="Times New Roman"/>
            </a:endParaRPr>
          </a:p>
          <a:p>
            <a:pPr indent="180340" lvl="0" marL="0" rtl="0" algn="just">
              <a:spcBef>
                <a:spcPts val="0"/>
              </a:spcBef>
              <a:spcAft>
                <a:spcPts val="0"/>
              </a:spcAft>
              <a:buNone/>
            </a:pPr>
            <a:r>
              <a:t/>
            </a:r>
            <a:endParaRPr sz="1000">
              <a:solidFill>
                <a:schemeClr val="lt1"/>
              </a:solidFill>
              <a:highlight>
                <a:srgbClr val="F9CB9C"/>
              </a:highlight>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Char char="○"/>
            </a:pPr>
            <a:r>
              <a:rPr lang="en" sz="1400">
                <a:solidFill>
                  <a:schemeClr val="dk1"/>
                </a:solidFill>
              </a:rPr>
              <a:t>, musical training/practice</a:t>
            </a:r>
            <a:endParaRPr sz="10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e17ca47ab2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e17ca47ab2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000">
                <a:solidFill>
                  <a:schemeClr val="dk1"/>
                </a:solidFill>
                <a:latin typeface="Times New Roman"/>
                <a:ea typeface="Times New Roman"/>
                <a:cs typeface="Times New Roman"/>
                <a:sym typeface="Times New Roman"/>
              </a:rPr>
              <a:t>Results for Betts also showed no changes and reflect the mixture of participant backgrounds. Betts is also outdated, but there is one newer measure called the Plymouth Sensory Image Questionnaire, which came out in 2014. Interestingly, musicians score higher than non-musicians, especially on auditory imagery. As for meditation, mindfulness training provides benefits against music perf anxiety and enhanced focus during practice, </a:t>
            </a:r>
            <a:r>
              <a:rPr lang="en" sz="1000">
                <a:solidFill>
                  <a:schemeClr val="dk1"/>
                </a:solidFill>
                <a:latin typeface="Times New Roman"/>
                <a:ea typeface="Times New Roman"/>
                <a:cs typeface="Times New Roman"/>
                <a:sym typeface="Times New Roman"/>
              </a:rPr>
              <a:t>rather than direct musical skills. Overall, we find Betts and Seashore scores did not increase afterward, which is not surprising given that participants did not specifically train the skills they measured!</a:t>
            </a:r>
            <a:endParaRPr sz="10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e2c32c71ac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e2c32c71ac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000">
                <a:solidFill>
                  <a:schemeClr val="dk1"/>
                </a:solidFill>
                <a:latin typeface="Times New Roman"/>
                <a:ea typeface="Times New Roman"/>
                <a:cs typeface="Times New Roman"/>
                <a:sym typeface="Times New Roman"/>
              </a:rPr>
              <a:t>First, the individual subjects showed a lot of variability in the EEG recordings, as you can see from these 4 subjects. </a:t>
            </a:r>
            <a:r>
              <a:rPr lang="en" sz="1000">
                <a:solidFill>
                  <a:schemeClr val="dk1"/>
                </a:solidFill>
                <a:latin typeface="Times New Roman"/>
                <a:ea typeface="Times New Roman"/>
                <a:cs typeface="Times New Roman"/>
                <a:sym typeface="Times New Roman"/>
              </a:rPr>
              <a:t> Some subjects were consistent in both sessions, but some weren’t. There’s low delta energy in almost all sessions, one person with a theta peak here, and some with larger alpha in the before session, and some with larger alpha in the after session. </a:t>
            </a:r>
            <a:endParaRPr sz="10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171450" lvl="0" marL="0" rtl="0" algn="just">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171450" lvl="0" marL="0" rtl="0" algn="just">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171450" lvl="0" marL="0" rtl="0" algn="just">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rPr lang="en" sz="1050">
                <a:solidFill>
                  <a:srgbClr val="3C4043"/>
                </a:solidFill>
                <a:highlight>
                  <a:srgbClr val="FFFFFF"/>
                </a:highlight>
                <a:latin typeface="Roboto"/>
                <a:ea typeface="Roboto"/>
                <a:cs typeface="Roboto"/>
                <a:sym typeface="Roboto"/>
              </a:rPr>
              <a:t>make subject A,B etc larger; add arrows toward delta, theta, alpha // cut down time explanation: some subjects consistent in both sessions, some aren't; 20 sec at most</a:t>
            </a:r>
            <a:endParaRPr sz="1050">
              <a:solidFill>
                <a:srgbClr val="3C4043"/>
              </a:solidFill>
              <a:highlight>
                <a:srgbClr val="FFFFFF"/>
              </a:highlight>
              <a:latin typeface="Roboto"/>
              <a:ea typeface="Roboto"/>
              <a:cs typeface="Roboto"/>
              <a:sym typeface="Roboto"/>
            </a:endParaRPr>
          </a:p>
          <a:p>
            <a:pPr indent="0" lvl="0" marL="0" rtl="0" algn="just">
              <a:spcBef>
                <a:spcPts val="0"/>
              </a:spcBef>
              <a:spcAft>
                <a:spcPts val="0"/>
              </a:spcAft>
              <a:buNone/>
            </a:pPr>
            <a:r>
              <a:t/>
            </a:r>
            <a:endParaRPr sz="1050">
              <a:solidFill>
                <a:srgbClr val="3C4043"/>
              </a:solidFill>
              <a:highlight>
                <a:srgbClr val="FFFFFF"/>
              </a:highlight>
              <a:latin typeface="Roboto"/>
              <a:ea typeface="Roboto"/>
              <a:cs typeface="Roboto"/>
              <a:sym typeface="Roboto"/>
            </a:endParaRPr>
          </a:p>
          <a:p>
            <a:pPr indent="0" lvl="0" marL="0" rtl="0" algn="just">
              <a:spcBef>
                <a:spcPts val="0"/>
              </a:spcBef>
              <a:spcAft>
                <a:spcPts val="0"/>
              </a:spcAft>
              <a:buNone/>
            </a:pPr>
            <a:r>
              <a:rPr lang="en" sz="1000">
                <a:solidFill>
                  <a:schemeClr val="dk1"/>
                </a:solidFill>
                <a:latin typeface="Times New Roman"/>
                <a:ea typeface="Times New Roman"/>
                <a:cs typeface="Times New Roman"/>
                <a:sym typeface="Times New Roman"/>
              </a:rPr>
              <a:t>High level of individual variation //</a:t>
            </a:r>
            <a:endParaRPr sz="1000">
              <a:solidFill>
                <a:schemeClr val="dk1"/>
              </a:solidFill>
              <a:highlight>
                <a:schemeClr val="lt1"/>
              </a:highlight>
              <a:latin typeface="Times New Roman"/>
              <a:ea typeface="Times New Roman"/>
              <a:cs typeface="Times New Roman"/>
              <a:sym typeface="Times New Roman"/>
            </a:endParaRPr>
          </a:p>
          <a:p>
            <a:pPr indent="171450" lvl="0" marL="0" rtl="0" algn="just">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rPr>
              <a:t>Not reliable above 15 Hz bec task conditions: </a:t>
            </a:r>
            <a:endParaRPr sz="1000">
              <a:solidFill>
                <a:schemeClr val="dk1"/>
              </a:solidFill>
            </a:endParaRPr>
          </a:p>
          <a:p>
            <a:pPr indent="457200" lvl="0" marL="457200" rtl="0" algn="l">
              <a:spcBef>
                <a:spcPts val="0"/>
              </a:spcBef>
              <a:spcAft>
                <a:spcPts val="0"/>
              </a:spcAft>
              <a:buNone/>
            </a:pPr>
            <a:r>
              <a:rPr lang="en" sz="1000">
                <a:solidFill>
                  <a:schemeClr val="dk1"/>
                </a:solidFill>
              </a:rPr>
              <a:t>could have included movement (don’t know how stable people are), paper-based measurement sensitive for higher frequencies (beta, gamma), so we won’t consider those</a:t>
            </a:r>
            <a:endParaRPr sz="1000">
              <a:solidFill>
                <a:schemeClr val="dk1"/>
              </a:solidFill>
            </a:endParaRPr>
          </a:p>
          <a:p>
            <a:pPr indent="0" lvl="0" marL="0" rtl="0" algn="l">
              <a:spcBef>
                <a:spcPts val="0"/>
              </a:spcBef>
              <a:spcAft>
                <a:spcPts val="0"/>
              </a:spcAft>
              <a:buNone/>
            </a:pPr>
            <a:r>
              <a:rPr lang="en" sz="1000">
                <a:solidFill>
                  <a:schemeClr val="dk1"/>
                </a:solidFill>
              </a:rPr>
              <a:t>		Hypotheses were only regarding alpha so our analysis focuses on theta, alpha range</a:t>
            </a:r>
            <a:endParaRPr sz="1000">
              <a:solidFill>
                <a:schemeClr val="dk1"/>
              </a:solidFill>
            </a:endParaRPr>
          </a:p>
          <a:p>
            <a:pPr indent="171450" lvl="0" marL="0" rtl="0" algn="just">
              <a:spcBef>
                <a:spcPts val="0"/>
              </a:spcBef>
              <a:spcAft>
                <a:spcPts val="0"/>
              </a:spcAft>
              <a:buNone/>
            </a:pPr>
            <a:r>
              <a:t/>
            </a:r>
            <a:endParaRPr sz="10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e39be2678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e39be2678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000">
                <a:solidFill>
                  <a:schemeClr val="dk1"/>
                </a:solidFill>
                <a:latin typeface="Times New Roman"/>
                <a:ea typeface="Times New Roman"/>
                <a:cs typeface="Times New Roman"/>
                <a:sym typeface="Times New Roman"/>
              </a:rPr>
              <a:t>First, the individual subjects showed a lot of variability in the EEG recordings, as you can see from these 4 subjects. Some subjects were consistent in both sessions, but some weren’t. There’s low delta energy in almost all sessions, one person with a theta peak here, and some with larger alpha in the before session, and some with larger alpha in the after session. </a:t>
            </a:r>
            <a:endParaRPr sz="10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sz="1050">
              <a:solidFill>
                <a:srgbClr val="3C4043"/>
              </a:solidFill>
              <a:highlight>
                <a:srgbClr val="FFFFFF"/>
              </a:highlight>
              <a:latin typeface="Roboto"/>
              <a:ea typeface="Roboto"/>
              <a:cs typeface="Roboto"/>
              <a:sym typeface="Roboto"/>
            </a:endParaRPr>
          </a:p>
          <a:p>
            <a:pPr indent="0" lvl="0" marL="0" rtl="0" algn="just">
              <a:spcBef>
                <a:spcPts val="0"/>
              </a:spcBef>
              <a:spcAft>
                <a:spcPts val="0"/>
              </a:spcAft>
              <a:buNone/>
            </a:pPr>
            <a:r>
              <a:t/>
            </a:r>
            <a:endParaRPr sz="1050">
              <a:solidFill>
                <a:srgbClr val="3C4043"/>
              </a:solidFill>
              <a:highlight>
                <a:srgbClr val="FFFFFF"/>
              </a:highlight>
              <a:latin typeface="Roboto"/>
              <a:ea typeface="Roboto"/>
              <a:cs typeface="Roboto"/>
              <a:sym typeface="Roboto"/>
            </a:endParaRPr>
          </a:p>
          <a:p>
            <a:pPr indent="0" lvl="0" marL="0" rtl="0" algn="just">
              <a:spcBef>
                <a:spcPts val="0"/>
              </a:spcBef>
              <a:spcAft>
                <a:spcPts val="0"/>
              </a:spcAft>
              <a:buNone/>
            </a:pPr>
            <a:r>
              <a:rPr lang="en" sz="1000">
                <a:solidFill>
                  <a:schemeClr val="dk1"/>
                </a:solidFill>
                <a:latin typeface="Times New Roman"/>
                <a:ea typeface="Times New Roman"/>
                <a:cs typeface="Times New Roman"/>
                <a:sym typeface="Times New Roman"/>
              </a:rPr>
              <a:t>High level of individual variation //</a:t>
            </a:r>
            <a:endParaRPr sz="1000">
              <a:solidFill>
                <a:schemeClr val="dk1"/>
              </a:solidFill>
              <a:highlight>
                <a:schemeClr val="lt1"/>
              </a:highlight>
              <a:latin typeface="Times New Roman"/>
              <a:ea typeface="Times New Roman"/>
              <a:cs typeface="Times New Roman"/>
              <a:sym typeface="Times New Roman"/>
            </a:endParaRPr>
          </a:p>
          <a:p>
            <a:pPr indent="171450" lvl="0" marL="0" rtl="0" algn="just">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rPr>
              <a:t>Not reliable above 15 Hz bec task conditions: </a:t>
            </a:r>
            <a:endParaRPr sz="1000">
              <a:solidFill>
                <a:schemeClr val="dk1"/>
              </a:solidFill>
            </a:endParaRPr>
          </a:p>
          <a:p>
            <a:pPr indent="457200" lvl="0" marL="457200" rtl="0" algn="l">
              <a:spcBef>
                <a:spcPts val="0"/>
              </a:spcBef>
              <a:spcAft>
                <a:spcPts val="0"/>
              </a:spcAft>
              <a:buNone/>
            </a:pPr>
            <a:r>
              <a:rPr lang="en" sz="1000">
                <a:solidFill>
                  <a:schemeClr val="dk1"/>
                </a:solidFill>
              </a:rPr>
              <a:t>could have included movement (don’t know how stable people are), paper-based measurement sensitive for higher frequencies (beta, gamma), so we won’t consider those</a:t>
            </a:r>
            <a:endParaRPr sz="1000">
              <a:solidFill>
                <a:schemeClr val="dk1"/>
              </a:solidFill>
            </a:endParaRPr>
          </a:p>
          <a:p>
            <a:pPr indent="0" lvl="0" marL="0" rtl="0" algn="l">
              <a:spcBef>
                <a:spcPts val="0"/>
              </a:spcBef>
              <a:spcAft>
                <a:spcPts val="0"/>
              </a:spcAft>
              <a:buNone/>
            </a:pPr>
            <a:r>
              <a:rPr lang="en" sz="1000">
                <a:solidFill>
                  <a:schemeClr val="dk1"/>
                </a:solidFill>
              </a:rPr>
              <a:t>		Hypotheses were only regarding alpha so our analysis focuses on theta, alpha range</a:t>
            </a:r>
            <a:endParaRPr sz="1000">
              <a:solidFill>
                <a:schemeClr val="dk1"/>
              </a:solidFill>
            </a:endParaRPr>
          </a:p>
          <a:p>
            <a:pPr indent="171450" lvl="0" marL="0" rtl="0" algn="just">
              <a:spcBef>
                <a:spcPts val="0"/>
              </a:spcBef>
              <a:spcAft>
                <a:spcPts val="0"/>
              </a:spcAft>
              <a:buNone/>
            </a:pPr>
            <a:r>
              <a:t/>
            </a:r>
            <a:endParaRPr sz="10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e2c32c71ac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e2c32c71ac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000">
                <a:solidFill>
                  <a:schemeClr val="dk1"/>
                </a:solidFill>
                <a:latin typeface="Times New Roman"/>
                <a:ea typeface="Times New Roman"/>
                <a:cs typeface="Times New Roman"/>
                <a:sym typeface="Times New Roman"/>
              </a:rPr>
              <a:t>First, the individual subjects showed a lot of variability in the EEG recordings, as you can see from these 4 subjects. There’s low delta energy in almost all sessions, one person with a theta peak here, and some with larger alpha in the before session, and some with larger alpha in the after session. </a:t>
            </a:r>
            <a:endParaRPr sz="1000">
              <a:solidFill>
                <a:schemeClr val="dk1"/>
              </a:solidFill>
              <a:latin typeface="Times New Roman"/>
              <a:ea typeface="Times New Roman"/>
              <a:cs typeface="Times New Roman"/>
              <a:sym typeface="Times New Roman"/>
            </a:endParaRPr>
          </a:p>
          <a:p>
            <a:pPr indent="171450" lvl="0" marL="0" rtl="0" algn="just">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171450" lvl="0" marL="0" rtl="0" algn="just">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171450" lvl="0" marL="0" rtl="0" algn="just">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rPr lang="en" sz="1050">
                <a:solidFill>
                  <a:srgbClr val="3C4043"/>
                </a:solidFill>
                <a:highlight>
                  <a:srgbClr val="FFFFFF"/>
                </a:highlight>
                <a:latin typeface="Roboto"/>
                <a:ea typeface="Roboto"/>
                <a:cs typeface="Roboto"/>
                <a:sym typeface="Roboto"/>
              </a:rPr>
              <a:t>make subject A,B etc larger; add arrows toward delta, theta, alpha // cut down time explanation: some subjects consistent in both sessions, some aren't; 20 sec at most</a:t>
            </a:r>
            <a:endParaRPr sz="1050">
              <a:solidFill>
                <a:srgbClr val="3C4043"/>
              </a:solidFill>
              <a:highlight>
                <a:srgbClr val="FFFFFF"/>
              </a:highlight>
              <a:latin typeface="Roboto"/>
              <a:ea typeface="Roboto"/>
              <a:cs typeface="Roboto"/>
              <a:sym typeface="Roboto"/>
            </a:endParaRPr>
          </a:p>
          <a:p>
            <a:pPr indent="0" lvl="0" marL="0" rtl="0" algn="just">
              <a:spcBef>
                <a:spcPts val="0"/>
              </a:spcBef>
              <a:spcAft>
                <a:spcPts val="0"/>
              </a:spcAft>
              <a:buNone/>
            </a:pPr>
            <a:r>
              <a:t/>
            </a:r>
            <a:endParaRPr sz="1050">
              <a:solidFill>
                <a:srgbClr val="3C4043"/>
              </a:solidFill>
              <a:highlight>
                <a:srgbClr val="FFFFFF"/>
              </a:highlight>
              <a:latin typeface="Roboto"/>
              <a:ea typeface="Roboto"/>
              <a:cs typeface="Roboto"/>
              <a:sym typeface="Roboto"/>
            </a:endParaRPr>
          </a:p>
          <a:p>
            <a:pPr indent="0" lvl="0" marL="0" rtl="0" algn="just">
              <a:spcBef>
                <a:spcPts val="0"/>
              </a:spcBef>
              <a:spcAft>
                <a:spcPts val="0"/>
              </a:spcAft>
              <a:buNone/>
            </a:pPr>
            <a:r>
              <a:rPr lang="en" sz="1000">
                <a:solidFill>
                  <a:schemeClr val="dk1"/>
                </a:solidFill>
                <a:latin typeface="Times New Roman"/>
                <a:ea typeface="Times New Roman"/>
                <a:cs typeface="Times New Roman"/>
                <a:sym typeface="Times New Roman"/>
              </a:rPr>
              <a:t>High level of individual variation //</a:t>
            </a:r>
            <a:endParaRPr sz="1000">
              <a:solidFill>
                <a:schemeClr val="dk1"/>
              </a:solidFill>
              <a:highlight>
                <a:schemeClr val="lt1"/>
              </a:highlight>
              <a:latin typeface="Times New Roman"/>
              <a:ea typeface="Times New Roman"/>
              <a:cs typeface="Times New Roman"/>
              <a:sym typeface="Times New Roman"/>
            </a:endParaRPr>
          </a:p>
          <a:p>
            <a:pPr indent="171450" lvl="0" marL="0" rtl="0" algn="just">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rPr>
              <a:t>Not reliable above 15 Hz bec task conditions: </a:t>
            </a:r>
            <a:endParaRPr sz="1000">
              <a:solidFill>
                <a:schemeClr val="dk1"/>
              </a:solidFill>
            </a:endParaRPr>
          </a:p>
          <a:p>
            <a:pPr indent="457200" lvl="0" marL="457200" rtl="0" algn="l">
              <a:spcBef>
                <a:spcPts val="0"/>
              </a:spcBef>
              <a:spcAft>
                <a:spcPts val="0"/>
              </a:spcAft>
              <a:buNone/>
            </a:pPr>
            <a:r>
              <a:rPr lang="en" sz="1000">
                <a:solidFill>
                  <a:schemeClr val="dk1"/>
                </a:solidFill>
              </a:rPr>
              <a:t>could have included movement (don’t know how stable people are), paper-based measurement sensitive for higher frequencies (beta, gamma), so we won’t consider those</a:t>
            </a:r>
            <a:endParaRPr sz="1000">
              <a:solidFill>
                <a:schemeClr val="dk1"/>
              </a:solidFill>
            </a:endParaRPr>
          </a:p>
          <a:p>
            <a:pPr indent="0" lvl="0" marL="0" rtl="0" algn="l">
              <a:spcBef>
                <a:spcPts val="0"/>
              </a:spcBef>
              <a:spcAft>
                <a:spcPts val="0"/>
              </a:spcAft>
              <a:buNone/>
            </a:pPr>
            <a:r>
              <a:rPr lang="en" sz="1000">
                <a:solidFill>
                  <a:schemeClr val="dk1"/>
                </a:solidFill>
              </a:rPr>
              <a:t>		Hypotheses were only regarding alpha so our analysis focuses on theta, alpha range</a:t>
            </a:r>
            <a:endParaRPr sz="1000">
              <a:solidFill>
                <a:schemeClr val="dk1"/>
              </a:solidFill>
            </a:endParaRPr>
          </a:p>
          <a:p>
            <a:pPr indent="171450" lvl="0" marL="0" rtl="0" algn="just">
              <a:spcBef>
                <a:spcPts val="0"/>
              </a:spcBef>
              <a:spcAft>
                <a:spcPts val="0"/>
              </a:spcAft>
              <a:buNone/>
            </a:pPr>
            <a:r>
              <a:t/>
            </a:r>
            <a:endParaRPr sz="10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e2c32c71ac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e2c32c71ac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000">
                <a:solidFill>
                  <a:schemeClr val="dk1"/>
                </a:solidFill>
                <a:latin typeface="Times New Roman"/>
                <a:ea typeface="Times New Roman"/>
                <a:cs typeface="Times New Roman"/>
                <a:sym typeface="Times New Roman"/>
              </a:rPr>
              <a:t>First, the individual subjects showed a lot of variability in the EEG recordings, as you can see from these 4 subjects. There’s low delta energy in almost all sessions, one person with a theta peak here, and some with larger alpha in the before session, and some with larger alpha in the after session. </a:t>
            </a:r>
            <a:endParaRPr sz="1000">
              <a:solidFill>
                <a:schemeClr val="dk1"/>
              </a:solidFill>
              <a:latin typeface="Times New Roman"/>
              <a:ea typeface="Times New Roman"/>
              <a:cs typeface="Times New Roman"/>
              <a:sym typeface="Times New Roman"/>
            </a:endParaRPr>
          </a:p>
          <a:p>
            <a:pPr indent="171450" lvl="0" marL="0" rtl="0" algn="just">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171450" lvl="0" marL="0" rtl="0" algn="just">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171450" lvl="0" marL="0" rtl="0" algn="just">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rPr lang="en" sz="1050">
                <a:solidFill>
                  <a:srgbClr val="3C4043"/>
                </a:solidFill>
                <a:highlight>
                  <a:srgbClr val="FFFFFF"/>
                </a:highlight>
                <a:latin typeface="Roboto"/>
                <a:ea typeface="Roboto"/>
                <a:cs typeface="Roboto"/>
                <a:sym typeface="Roboto"/>
              </a:rPr>
              <a:t>make subject A,B etc larger; add arrows toward delta, theta, alpha // cut down time explanation: some subjects consistent in both sessions, some aren't; 20 sec at most</a:t>
            </a:r>
            <a:endParaRPr sz="1050">
              <a:solidFill>
                <a:srgbClr val="3C4043"/>
              </a:solidFill>
              <a:highlight>
                <a:srgbClr val="FFFFFF"/>
              </a:highlight>
              <a:latin typeface="Roboto"/>
              <a:ea typeface="Roboto"/>
              <a:cs typeface="Roboto"/>
              <a:sym typeface="Roboto"/>
            </a:endParaRPr>
          </a:p>
          <a:p>
            <a:pPr indent="0" lvl="0" marL="0" rtl="0" algn="just">
              <a:spcBef>
                <a:spcPts val="0"/>
              </a:spcBef>
              <a:spcAft>
                <a:spcPts val="0"/>
              </a:spcAft>
              <a:buNone/>
            </a:pPr>
            <a:r>
              <a:t/>
            </a:r>
            <a:endParaRPr sz="1050">
              <a:solidFill>
                <a:srgbClr val="3C4043"/>
              </a:solidFill>
              <a:highlight>
                <a:srgbClr val="FFFFFF"/>
              </a:highlight>
              <a:latin typeface="Roboto"/>
              <a:ea typeface="Roboto"/>
              <a:cs typeface="Roboto"/>
              <a:sym typeface="Roboto"/>
            </a:endParaRPr>
          </a:p>
          <a:p>
            <a:pPr indent="0" lvl="0" marL="0" rtl="0" algn="just">
              <a:spcBef>
                <a:spcPts val="0"/>
              </a:spcBef>
              <a:spcAft>
                <a:spcPts val="0"/>
              </a:spcAft>
              <a:buNone/>
            </a:pPr>
            <a:r>
              <a:rPr lang="en" sz="1000">
                <a:solidFill>
                  <a:schemeClr val="dk1"/>
                </a:solidFill>
                <a:latin typeface="Times New Roman"/>
                <a:ea typeface="Times New Roman"/>
                <a:cs typeface="Times New Roman"/>
                <a:sym typeface="Times New Roman"/>
              </a:rPr>
              <a:t>High level of individual variation //</a:t>
            </a:r>
            <a:endParaRPr sz="1000">
              <a:solidFill>
                <a:schemeClr val="dk1"/>
              </a:solidFill>
              <a:highlight>
                <a:schemeClr val="lt1"/>
              </a:highlight>
              <a:latin typeface="Times New Roman"/>
              <a:ea typeface="Times New Roman"/>
              <a:cs typeface="Times New Roman"/>
              <a:sym typeface="Times New Roman"/>
            </a:endParaRPr>
          </a:p>
          <a:p>
            <a:pPr indent="171450" lvl="0" marL="0" rtl="0" algn="just">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rPr>
              <a:t>Not reliable above 15 Hz bec task conditions: </a:t>
            </a:r>
            <a:endParaRPr sz="1000">
              <a:solidFill>
                <a:schemeClr val="dk1"/>
              </a:solidFill>
            </a:endParaRPr>
          </a:p>
          <a:p>
            <a:pPr indent="457200" lvl="0" marL="457200" rtl="0" algn="l">
              <a:spcBef>
                <a:spcPts val="0"/>
              </a:spcBef>
              <a:spcAft>
                <a:spcPts val="0"/>
              </a:spcAft>
              <a:buNone/>
            </a:pPr>
            <a:r>
              <a:rPr lang="en" sz="1000">
                <a:solidFill>
                  <a:schemeClr val="dk1"/>
                </a:solidFill>
              </a:rPr>
              <a:t>could have included movement (don’t know how stable people are), paper-based measurement sensitive for higher frequencies (beta, gamma), so we won’t consider those</a:t>
            </a:r>
            <a:endParaRPr sz="1000">
              <a:solidFill>
                <a:schemeClr val="dk1"/>
              </a:solidFill>
            </a:endParaRPr>
          </a:p>
          <a:p>
            <a:pPr indent="0" lvl="0" marL="0" rtl="0" algn="l">
              <a:spcBef>
                <a:spcPts val="0"/>
              </a:spcBef>
              <a:spcAft>
                <a:spcPts val="0"/>
              </a:spcAft>
              <a:buNone/>
            </a:pPr>
            <a:r>
              <a:rPr lang="en" sz="1000">
                <a:solidFill>
                  <a:schemeClr val="dk1"/>
                </a:solidFill>
              </a:rPr>
              <a:t>		Hypotheses were only regarding alpha so our analysis focuses on theta, alpha range</a:t>
            </a:r>
            <a:endParaRPr sz="1000">
              <a:solidFill>
                <a:schemeClr val="dk1"/>
              </a:solidFill>
            </a:endParaRPr>
          </a:p>
          <a:p>
            <a:pPr indent="171450" lvl="0" marL="0" rtl="0" algn="just">
              <a:spcBef>
                <a:spcPts val="0"/>
              </a:spcBef>
              <a:spcAft>
                <a:spcPts val="0"/>
              </a:spcAft>
              <a:buNone/>
            </a:pPr>
            <a:r>
              <a:t/>
            </a:r>
            <a:endParaRPr sz="10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e2c32c71ac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e2c32c71ac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000">
                <a:solidFill>
                  <a:schemeClr val="dk1"/>
                </a:solidFill>
                <a:latin typeface="Times New Roman"/>
                <a:ea typeface="Times New Roman"/>
                <a:cs typeface="Times New Roman"/>
                <a:sym typeface="Times New Roman"/>
              </a:rPr>
              <a:t>First, the individual subjects showed a lot of variability in the EEG recordings, as you can see from these 4 subjects. There’s low delta energy in almost all sessions, one person with a theta peak here, and some with larger alpha in the before session, and some with larger alpha in the after session. </a:t>
            </a:r>
            <a:endParaRPr sz="1000">
              <a:solidFill>
                <a:schemeClr val="dk1"/>
              </a:solidFill>
              <a:latin typeface="Times New Roman"/>
              <a:ea typeface="Times New Roman"/>
              <a:cs typeface="Times New Roman"/>
              <a:sym typeface="Times New Roman"/>
            </a:endParaRPr>
          </a:p>
          <a:p>
            <a:pPr indent="171450" lvl="0" marL="0" rtl="0" algn="just">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171450" lvl="0" marL="0" rtl="0" algn="just">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171450" lvl="0" marL="0" rtl="0" algn="just">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rPr lang="en" sz="1050">
                <a:solidFill>
                  <a:srgbClr val="3C4043"/>
                </a:solidFill>
                <a:highlight>
                  <a:srgbClr val="FFFFFF"/>
                </a:highlight>
                <a:latin typeface="Roboto"/>
                <a:ea typeface="Roboto"/>
                <a:cs typeface="Roboto"/>
                <a:sym typeface="Roboto"/>
              </a:rPr>
              <a:t>make subject A,B etc larger; add arrows toward delta, theta, alpha // cut down time explanation: some subjects consistent in both sessions, some aren't; 20 sec at most</a:t>
            </a:r>
            <a:endParaRPr sz="1050">
              <a:solidFill>
                <a:srgbClr val="3C4043"/>
              </a:solidFill>
              <a:highlight>
                <a:srgbClr val="FFFFFF"/>
              </a:highlight>
              <a:latin typeface="Roboto"/>
              <a:ea typeface="Roboto"/>
              <a:cs typeface="Roboto"/>
              <a:sym typeface="Roboto"/>
            </a:endParaRPr>
          </a:p>
          <a:p>
            <a:pPr indent="0" lvl="0" marL="0" rtl="0" algn="just">
              <a:spcBef>
                <a:spcPts val="0"/>
              </a:spcBef>
              <a:spcAft>
                <a:spcPts val="0"/>
              </a:spcAft>
              <a:buNone/>
            </a:pPr>
            <a:r>
              <a:t/>
            </a:r>
            <a:endParaRPr sz="1050">
              <a:solidFill>
                <a:srgbClr val="3C4043"/>
              </a:solidFill>
              <a:highlight>
                <a:srgbClr val="FFFFFF"/>
              </a:highlight>
              <a:latin typeface="Roboto"/>
              <a:ea typeface="Roboto"/>
              <a:cs typeface="Roboto"/>
              <a:sym typeface="Roboto"/>
            </a:endParaRPr>
          </a:p>
          <a:p>
            <a:pPr indent="0" lvl="0" marL="0" rtl="0" algn="just">
              <a:spcBef>
                <a:spcPts val="0"/>
              </a:spcBef>
              <a:spcAft>
                <a:spcPts val="0"/>
              </a:spcAft>
              <a:buNone/>
            </a:pPr>
            <a:r>
              <a:rPr lang="en" sz="1000">
                <a:solidFill>
                  <a:schemeClr val="dk1"/>
                </a:solidFill>
                <a:latin typeface="Times New Roman"/>
                <a:ea typeface="Times New Roman"/>
                <a:cs typeface="Times New Roman"/>
                <a:sym typeface="Times New Roman"/>
              </a:rPr>
              <a:t>High level of individual variation //</a:t>
            </a:r>
            <a:endParaRPr sz="1000">
              <a:solidFill>
                <a:schemeClr val="dk1"/>
              </a:solidFill>
              <a:highlight>
                <a:schemeClr val="lt1"/>
              </a:highlight>
              <a:latin typeface="Times New Roman"/>
              <a:ea typeface="Times New Roman"/>
              <a:cs typeface="Times New Roman"/>
              <a:sym typeface="Times New Roman"/>
            </a:endParaRPr>
          </a:p>
          <a:p>
            <a:pPr indent="171450" lvl="0" marL="0" rtl="0" algn="just">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rPr>
              <a:t>Not reliable above 15 Hz bec task conditions: </a:t>
            </a:r>
            <a:endParaRPr sz="1000">
              <a:solidFill>
                <a:schemeClr val="dk1"/>
              </a:solidFill>
            </a:endParaRPr>
          </a:p>
          <a:p>
            <a:pPr indent="457200" lvl="0" marL="457200" rtl="0" algn="l">
              <a:spcBef>
                <a:spcPts val="0"/>
              </a:spcBef>
              <a:spcAft>
                <a:spcPts val="0"/>
              </a:spcAft>
              <a:buNone/>
            </a:pPr>
            <a:r>
              <a:rPr lang="en" sz="1000">
                <a:solidFill>
                  <a:schemeClr val="dk1"/>
                </a:solidFill>
              </a:rPr>
              <a:t>could have included movement (don’t know how stable people are), paper-based measurement sensitive for higher frequencies (beta, gamma), so we won’t consider those</a:t>
            </a:r>
            <a:endParaRPr sz="1000">
              <a:solidFill>
                <a:schemeClr val="dk1"/>
              </a:solidFill>
            </a:endParaRPr>
          </a:p>
          <a:p>
            <a:pPr indent="0" lvl="0" marL="0" rtl="0" algn="l">
              <a:spcBef>
                <a:spcPts val="0"/>
              </a:spcBef>
              <a:spcAft>
                <a:spcPts val="0"/>
              </a:spcAft>
              <a:buNone/>
            </a:pPr>
            <a:r>
              <a:rPr lang="en" sz="1000">
                <a:solidFill>
                  <a:schemeClr val="dk1"/>
                </a:solidFill>
              </a:rPr>
              <a:t>		Hypotheses were only regarding alpha so our analysis focuses on theta, alpha range</a:t>
            </a:r>
            <a:endParaRPr sz="1000">
              <a:solidFill>
                <a:schemeClr val="dk1"/>
              </a:solidFill>
            </a:endParaRPr>
          </a:p>
          <a:p>
            <a:pPr indent="171450" lvl="0" marL="0" rtl="0" algn="just">
              <a:spcBef>
                <a:spcPts val="0"/>
              </a:spcBef>
              <a:spcAft>
                <a:spcPts val="0"/>
              </a:spcAft>
              <a:buNone/>
            </a:pPr>
            <a:r>
              <a:t/>
            </a:r>
            <a:endParaRPr sz="10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e17ca47ab2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e17ca47ab2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80340" lvl="0" marL="0" rtl="0" algn="just">
              <a:spcBef>
                <a:spcPts val="0"/>
              </a:spcBef>
              <a:spcAft>
                <a:spcPts val="0"/>
              </a:spcAft>
              <a:buNone/>
            </a:pPr>
            <a:r>
              <a:rPr lang="en" sz="1000">
                <a:solidFill>
                  <a:schemeClr val="dk1"/>
                </a:solidFill>
                <a:latin typeface="Times New Roman"/>
                <a:ea typeface="Times New Roman"/>
                <a:cs typeface="Times New Roman"/>
                <a:sym typeface="Times New Roman"/>
              </a:rPr>
              <a:t>Oliveros was teaching at UCSD when she began the Meditation Project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e17ca47ab2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e17ca47ab2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sz="1000">
              <a:solidFill>
                <a:schemeClr val="dk1"/>
              </a:solidFill>
              <a:highlight>
                <a:srgbClr val="FF9300"/>
              </a:highlight>
              <a:latin typeface="Times New Roman"/>
              <a:ea typeface="Times New Roman"/>
              <a:cs typeface="Times New Roman"/>
              <a:sym typeface="Times New Roman"/>
            </a:endParaRPr>
          </a:p>
          <a:p>
            <a:pPr indent="171450" lvl="0" marL="0" rtl="0" algn="just">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rPr>
              <a:t>Not reliable above 15 Hz bec task conditions: </a:t>
            </a:r>
            <a:endParaRPr sz="1000">
              <a:solidFill>
                <a:schemeClr val="dk1"/>
              </a:solidFill>
            </a:endParaRPr>
          </a:p>
          <a:p>
            <a:pPr indent="457200" lvl="0" marL="457200" rtl="0" algn="l">
              <a:spcBef>
                <a:spcPts val="0"/>
              </a:spcBef>
              <a:spcAft>
                <a:spcPts val="0"/>
              </a:spcAft>
              <a:buNone/>
            </a:pPr>
            <a:r>
              <a:rPr lang="en" sz="1000">
                <a:solidFill>
                  <a:schemeClr val="dk1"/>
                </a:solidFill>
              </a:rPr>
              <a:t>could have included movement (don’t know how stable people are), paper-based measurement sensitive for higher frequencies (beta, gamma), so we won’t consider those</a:t>
            </a:r>
            <a:endParaRPr sz="1000">
              <a:solidFill>
                <a:schemeClr val="dk1"/>
              </a:solidFill>
            </a:endParaRPr>
          </a:p>
          <a:p>
            <a:pPr indent="0" lvl="0" marL="0" rtl="0" algn="l">
              <a:spcBef>
                <a:spcPts val="0"/>
              </a:spcBef>
              <a:spcAft>
                <a:spcPts val="0"/>
              </a:spcAft>
              <a:buNone/>
            </a:pPr>
            <a:r>
              <a:rPr lang="en" sz="1000">
                <a:solidFill>
                  <a:schemeClr val="dk1"/>
                </a:solidFill>
              </a:rPr>
              <a:t>		Hypotheses were only regarding alpha so our analysis focuses on theta, alpha range</a:t>
            </a:r>
            <a:endParaRPr sz="1000">
              <a:solidFill>
                <a:schemeClr val="dk1"/>
              </a:solidFill>
            </a:endParaRPr>
          </a:p>
          <a:p>
            <a:pPr indent="171450" lvl="0" marL="0" rtl="0" algn="just">
              <a:spcBef>
                <a:spcPts val="0"/>
              </a:spcBef>
              <a:spcAft>
                <a:spcPts val="0"/>
              </a:spcAft>
              <a:buNone/>
            </a:pPr>
            <a:r>
              <a:t/>
            </a:r>
            <a:endParaRPr sz="10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e39be2678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e39be2678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71450" lvl="0" marL="0" rtl="0" algn="just">
              <a:spcBef>
                <a:spcPts val="0"/>
              </a:spcBef>
              <a:spcAft>
                <a:spcPts val="0"/>
              </a:spcAft>
              <a:buNone/>
            </a:pPr>
            <a:r>
              <a:rPr lang="en" sz="1000">
                <a:solidFill>
                  <a:schemeClr val="dk1"/>
                </a:solidFill>
                <a:latin typeface="Times New Roman"/>
                <a:ea typeface="Times New Roman"/>
                <a:cs typeface="Times New Roman"/>
                <a:sym typeface="Times New Roman"/>
              </a:rPr>
              <a:t>PSDs from digitized EEG and new recordings showed similar characteristics over the theta-to-beta range (4-15Hz), with most sessions featuring a small theta or alpha peak. Alpha power after the class increased significantly (paired t-test), whereas Seashore and Betts scores did not. Recent literature finds that increased alpha power appears during meditation at frontal and occipital locations (Deolindo, 2020) and that state-related alpha-power changes during meditation are more reliable than long-term training effects in experts during rest (Cahn &amp; Polich, 2006). Also, null results for the Seashore and Betts tests are not surprising given that participants did not specifically train the skills they measured. Lastly, recent studies have found that mindfulness training can provide benefits against music performance anxiety and enhanced focus during practice rather than musical skills (Lin et al., 2008).</a:t>
            </a:r>
            <a:endParaRPr sz="1000">
              <a:solidFill>
                <a:schemeClr val="dk1"/>
              </a:solidFill>
              <a:latin typeface="Times New Roman"/>
              <a:ea typeface="Times New Roman"/>
              <a:cs typeface="Times New Roman"/>
              <a:sym typeface="Times New Roman"/>
            </a:endParaRPr>
          </a:p>
          <a:p>
            <a:pPr indent="171450" lvl="0" marL="0" rtl="0" algn="just">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171450" lvl="0" marL="0" rtl="0" algn="just">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171450" lvl="0" marL="0" rtl="0" algn="just">
              <a:spcBef>
                <a:spcPts val="0"/>
              </a:spcBef>
              <a:spcAft>
                <a:spcPts val="0"/>
              </a:spcAft>
              <a:buNone/>
            </a:pPr>
            <a:r>
              <a:rPr lang="en" sz="1000">
                <a:solidFill>
                  <a:schemeClr val="dk1"/>
                </a:solidFill>
                <a:latin typeface="Times New Roman"/>
                <a:ea typeface="Times New Roman"/>
                <a:cs typeface="Times New Roman"/>
                <a:sym typeface="Times New Roman"/>
              </a:rPr>
              <a:t>PSDs similar so our digitized data </a:t>
            </a:r>
            <a:r>
              <a:rPr lang="en" sz="1000">
                <a:solidFill>
                  <a:schemeClr val="dk1"/>
                </a:solidFill>
                <a:latin typeface="Times New Roman"/>
                <a:ea typeface="Times New Roman"/>
                <a:cs typeface="Times New Roman"/>
                <a:sym typeface="Times New Roman"/>
              </a:rPr>
              <a:t>maintained</a:t>
            </a:r>
            <a:r>
              <a:rPr lang="en" sz="1000">
                <a:solidFill>
                  <a:schemeClr val="dk1"/>
                </a:solidFill>
                <a:latin typeface="Times New Roman"/>
                <a:ea typeface="Times New Roman"/>
                <a:cs typeface="Times New Roman"/>
                <a:sym typeface="Times New Roman"/>
              </a:rPr>
              <a:t> integrity of brain signals</a:t>
            </a:r>
            <a:endParaRPr sz="10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rPr lang="en" sz="1000">
                <a:solidFill>
                  <a:schemeClr val="dk1"/>
                </a:solidFill>
                <a:latin typeface="Times New Roman"/>
                <a:ea typeface="Times New Roman"/>
                <a:cs typeface="Times New Roman"/>
                <a:sym typeface="Times New Roman"/>
              </a:rPr>
              <a:t>High level of individual variation // 4 plots of individual subjects before and after</a:t>
            </a:r>
            <a:endParaRPr sz="10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rPr lang="en" sz="1000">
                <a:solidFill>
                  <a:schemeClr val="dk1"/>
                </a:solidFill>
                <a:highlight>
                  <a:srgbClr val="FF9300"/>
                </a:highlight>
                <a:latin typeface="Times New Roman"/>
                <a:ea typeface="Times New Roman"/>
                <a:cs typeface="Times New Roman"/>
                <a:sym typeface="Times New Roman"/>
              </a:rPr>
              <a:t>GA psd before vs after // 1/f decreases as freq increases</a:t>
            </a:r>
            <a:endParaRPr sz="1000">
              <a:solidFill>
                <a:schemeClr val="dk1"/>
              </a:solidFill>
              <a:highlight>
                <a:srgbClr val="FF9300"/>
              </a:highlight>
              <a:latin typeface="Times New Roman"/>
              <a:ea typeface="Times New Roman"/>
              <a:cs typeface="Times New Roman"/>
              <a:sym typeface="Times New Roman"/>
            </a:endParaRPr>
          </a:p>
          <a:p>
            <a:pPr indent="0" lvl="0" marL="0" rtl="0" algn="just">
              <a:spcBef>
                <a:spcPts val="0"/>
              </a:spcBef>
              <a:spcAft>
                <a:spcPts val="0"/>
              </a:spcAft>
              <a:buNone/>
            </a:pPr>
            <a:r>
              <a:rPr lang="en" sz="1000">
                <a:solidFill>
                  <a:schemeClr val="dk1"/>
                </a:solidFill>
                <a:highlight>
                  <a:srgbClr val="FF9300"/>
                </a:highlight>
                <a:latin typeface="Times New Roman"/>
                <a:ea typeface="Times New Roman"/>
                <a:cs typeface="Times New Roman"/>
                <a:sym typeface="Times New Roman"/>
              </a:rPr>
              <a:t>Current recording PSD similar</a:t>
            </a:r>
            <a:endParaRPr sz="1000">
              <a:solidFill>
                <a:schemeClr val="dk1"/>
              </a:solidFill>
              <a:highlight>
                <a:srgbClr val="FF9300"/>
              </a:highlight>
              <a:latin typeface="Times New Roman"/>
              <a:ea typeface="Times New Roman"/>
              <a:cs typeface="Times New Roman"/>
              <a:sym typeface="Times New Roman"/>
            </a:endParaRPr>
          </a:p>
          <a:p>
            <a:pPr indent="171450" lvl="0" marL="0" rtl="0" algn="just">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rPr>
              <a:t>Not reliable above 15 Hz bec task conditions: </a:t>
            </a:r>
            <a:endParaRPr sz="1000">
              <a:solidFill>
                <a:schemeClr val="dk1"/>
              </a:solidFill>
            </a:endParaRPr>
          </a:p>
          <a:p>
            <a:pPr indent="457200" lvl="0" marL="457200" rtl="0" algn="l">
              <a:spcBef>
                <a:spcPts val="0"/>
              </a:spcBef>
              <a:spcAft>
                <a:spcPts val="0"/>
              </a:spcAft>
              <a:buNone/>
            </a:pPr>
            <a:r>
              <a:rPr lang="en" sz="1000">
                <a:solidFill>
                  <a:schemeClr val="dk1"/>
                </a:solidFill>
              </a:rPr>
              <a:t>could have included movement (don’t know how stable people are), paper-based measurement sensitive for higher frequencies (beta, gamma), so we won’t consider those</a:t>
            </a:r>
            <a:endParaRPr sz="1000">
              <a:solidFill>
                <a:schemeClr val="dk1"/>
              </a:solidFill>
            </a:endParaRPr>
          </a:p>
          <a:p>
            <a:pPr indent="0" lvl="0" marL="0" rtl="0" algn="l">
              <a:spcBef>
                <a:spcPts val="0"/>
              </a:spcBef>
              <a:spcAft>
                <a:spcPts val="0"/>
              </a:spcAft>
              <a:buNone/>
            </a:pPr>
            <a:r>
              <a:rPr lang="en" sz="1000">
                <a:solidFill>
                  <a:schemeClr val="dk1"/>
                </a:solidFill>
              </a:rPr>
              <a:t>		Hypotheses were only regarding alpha so our analysis focuses on theta, alpha range</a:t>
            </a:r>
            <a:endParaRPr sz="1000">
              <a:solidFill>
                <a:schemeClr val="dk1"/>
              </a:solidFill>
            </a:endParaRPr>
          </a:p>
          <a:p>
            <a:pPr indent="171450" lvl="0" marL="0" rtl="0" algn="just">
              <a:spcBef>
                <a:spcPts val="0"/>
              </a:spcBef>
              <a:spcAft>
                <a:spcPts val="0"/>
              </a:spcAft>
              <a:buNone/>
            </a:pPr>
            <a:r>
              <a:t/>
            </a:r>
            <a:endParaRPr sz="10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e17ca47ab2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e17ca47ab2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71450" lvl="0" marL="0" rtl="0" algn="just">
              <a:spcBef>
                <a:spcPts val="0"/>
              </a:spcBef>
              <a:spcAft>
                <a:spcPts val="0"/>
              </a:spcAft>
              <a:buNone/>
            </a:pPr>
            <a:r>
              <a:rPr lang="en" sz="1000">
                <a:solidFill>
                  <a:schemeClr val="dk1"/>
                </a:solidFill>
                <a:latin typeface="Times New Roman"/>
                <a:ea typeface="Times New Roman"/>
                <a:cs typeface="Times New Roman"/>
                <a:sym typeface="Times New Roman"/>
              </a:rPr>
              <a:t>PSDs from digitized EEG and new recordings showed similar characteristics over the theta-to-beta range (4-15Hz), with most sessions featuring a small theta or alpha peak. Alpha power after the class increased significantly (paired t-test), whereas Seashore and Betts scores did not. Recent literature finds that increased alpha power appears during meditation at frontal and occipital locations (Deolindo, 2020) and that state-related alpha-power changes during meditation are more reliable than long-term training effects in experts during rest (Cahn &amp; Polich, 2006). Also, null results for the Seashore and Betts tests are not surprising given that participants did not specifically train the skills they measured. Lastly, recent studies have found that mindfulness training can provide benefits against music performance anxiety and enhanced focus during practice rather than musical skills (Lin et al., 2008).</a:t>
            </a:r>
            <a:endParaRPr sz="1000">
              <a:solidFill>
                <a:schemeClr val="dk1"/>
              </a:solidFill>
              <a:latin typeface="Times New Roman"/>
              <a:ea typeface="Times New Roman"/>
              <a:cs typeface="Times New Roman"/>
              <a:sym typeface="Times New Roman"/>
            </a:endParaRPr>
          </a:p>
          <a:p>
            <a:pPr indent="171450" lvl="0" marL="0" rtl="0" algn="just">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171450" lvl="0" marL="0" rtl="0" algn="just">
              <a:spcBef>
                <a:spcPts val="0"/>
              </a:spcBef>
              <a:spcAft>
                <a:spcPts val="0"/>
              </a:spcAft>
              <a:buNone/>
            </a:pPr>
            <a:r>
              <a:rPr lang="en" sz="1000">
                <a:solidFill>
                  <a:schemeClr val="dk1"/>
                </a:solidFill>
                <a:latin typeface="Times New Roman"/>
                <a:ea typeface="Times New Roman"/>
                <a:cs typeface="Times New Roman"/>
                <a:sym typeface="Times New Roman"/>
              </a:rPr>
              <a:t>Show Grand mean PSD 0-15 Hz</a:t>
            </a:r>
            <a:endParaRPr sz="10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e17ca47ab2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e17ca47ab2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71450" lvl="0" marL="0" rtl="0" algn="just">
              <a:spcBef>
                <a:spcPts val="0"/>
              </a:spcBef>
              <a:spcAft>
                <a:spcPts val="0"/>
              </a:spcAft>
              <a:buNone/>
            </a:pPr>
            <a:r>
              <a:rPr lang="en" sz="1000">
                <a:solidFill>
                  <a:schemeClr val="dk1"/>
                </a:solidFill>
                <a:latin typeface="Times New Roman"/>
                <a:ea typeface="Times New Roman"/>
                <a:cs typeface="Times New Roman"/>
                <a:sym typeface="Times New Roman"/>
              </a:rPr>
              <a:t>Literature and interpretation: </a:t>
            </a:r>
            <a:r>
              <a:rPr lang="en" sz="1000">
                <a:solidFill>
                  <a:schemeClr val="dk1"/>
                </a:solidFill>
                <a:latin typeface="Times New Roman"/>
                <a:ea typeface="Times New Roman"/>
                <a:cs typeface="Times New Roman"/>
                <a:sym typeface="Times New Roman"/>
              </a:rPr>
              <a:t>Cut down text to key words</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171450" lvl="0" marL="0" rtl="0" algn="just">
              <a:spcBef>
                <a:spcPts val="0"/>
              </a:spcBef>
              <a:spcAft>
                <a:spcPts val="0"/>
              </a:spcAft>
              <a:buNone/>
            </a:pPr>
            <a:r>
              <a:rPr lang="en" sz="1000">
                <a:solidFill>
                  <a:schemeClr val="dk1"/>
                </a:solidFill>
                <a:highlight>
                  <a:srgbClr val="1CDDE0"/>
                </a:highlight>
                <a:latin typeface="Times New Roman"/>
                <a:ea typeface="Times New Roman"/>
                <a:cs typeface="Times New Roman"/>
                <a:sym typeface="Times New Roman"/>
              </a:rPr>
              <a:t>Sonically guided meditation or just meditation  =&gt; musical skills?</a:t>
            </a:r>
            <a:endParaRPr sz="1000">
              <a:solidFill>
                <a:schemeClr val="dk1"/>
              </a:solidFill>
              <a:highlight>
                <a:srgbClr val="1CDDE0"/>
              </a:highlight>
              <a:latin typeface="Times New Roman"/>
              <a:ea typeface="Times New Roman"/>
              <a:cs typeface="Times New Roman"/>
              <a:sym typeface="Times New Roman"/>
            </a:endParaRPr>
          </a:p>
          <a:p>
            <a:pPr indent="171450" lvl="0" marL="0" rtl="0" algn="just">
              <a:spcBef>
                <a:spcPts val="0"/>
              </a:spcBef>
              <a:spcAft>
                <a:spcPts val="0"/>
              </a:spcAft>
              <a:buNone/>
            </a:pPr>
            <a:r>
              <a:rPr lang="en" sz="1000">
                <a:solidFill>
                  <a:schemeClr val="dk1"/>
                </a:solidFill>
                <a:highlight>
                  <a:srgbClr val="1CDDE0"/>
                </a:highlight>
                <a:latin typeface="Times New Roman"/>
                <a:ea typeface="Times New Roman"/>
                <a:cs typeface="Times New Roman"/>
                <a:sym typeface="Times New Roman"/>
              </a:rPr>
              <a:t>Passive listening common in </a:t>
            </a:r>
            <a:r>
              <a:rPr lang="en" sz="1000">
                <a:solidFill>
                  <a:schemeClr val="dk1"/>
                </a:solidFill>
                <a:highlight>
                  <a:srgbClr val="1CDDE0"/>
                </a:highlight>
                <a:latin typeface="Times New Roman"/>
                <a:ea typeface="Times New Roman"/>
                <a:cs typeface="Times New Roman"/>
                <a:sym typeface="Times New Roman"/>
              </a:rPr>
              <a:t>meditation</a:t>
            </a:r>
            <a:r>
              <a:rPr lang="en" sz="1000">
                <a:solidFill>
                  <a:schemeClr val="dk1"/>
                </a:solidFill>
                <a:highlight>
                  <a:srgbClr val="1CDDE0"/>
                </a:highlight>
                <a:latin typeface="Times New Roman"/>
                <a:ea typeface="Times New Roman"/>
                <a:cs typeface="Times New Roman"/>
                <a:sym typeface="Times New Roman"/>
              </a:rPr>
              <a:t> practice</a:t>
            </a:r>
            <a:endParaRPr sz="1000">
              <a:solidFill>
                <a:schemeClr val="dk1"/>
              </a:solidFill>
              <a:highlight>
                <a:srgbClr val="1CDDE0"/>
              </a:highlight>
              <a:latin typeface="Times New Roman"/>
              <a:ea typeface="Times New Roman"/>
              <a:cs typeface="Times New Roman"/>
              <a:sym typeface="Times New Roman"/>
            </a:endParaRPr>
          </a:p>
          <a:p>
            <a:pPr indent="171450" lvl="0" marL="0" rtl="0" algn="just">
              <a:spcBef>
                <a:spcPts val="0"/>
              </a:spcBef>
              <a:spcAft>
                <a:spcPts val="0"/>
              </a:spcAft>
              <a:buNone/>
            </a:pPr>
            <a:r>
              <a:rPr lang="en" sz="1000">
                <a:solidFill>
                  <a:schemeClr val="dk1"/>
                </a:solidFill>
                <a:highlight>
                  <a:srgbClr val="1CDDE0"/>
                </a:highlight>
                <a:latin typeface="Times New Roman"/>
                <a:ea typeface="Times New Roman"/>
                <a:cs typeface="Times New Roman"/>
                <a:sym typeface="Times New Roman"/>
              </a:rPr>
              <a:t>Did we find much in 70s? If not, then our interpretation is that paradigm could be updated</a:t>
            </a:r>
            <a:endParaRPr sz="1000">
              <a:solidFill>
                <a:schemeClr val="dk1"/>
              </a:solidFill>
              <a:highlight>
                <a:srgbClr val="1CDDE0"/>
              </a:highlight>
              <a:latin typeface="Times New Roman"/>
              <a:ea typeface="Times New Roman"/>
              <a:cs typeface="Times New Roman"/>
              <a:sym typeface="Times New Roman"/>
            </a:endParaRPr>
          </a:p>
          <a:p>
            <a:pPr indent="171450" lvl="0" marL="0" rtl="0" algn="just">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171450" lvl="0" marL="0" rtl="0" algn="just">
              <a:spcBef>
                <a:spcPts val="0"/>
              </a:spcBef>
              <a:spcAft>
                <a:spcPts val="0"/>
              </a:spcAft>
              <a:buNone/>
            </a:pPr>
            <a:r>
              <a:rPr lang="en" sz="1000">
                <a:solidFill>
                  <a:schemeClr val="dk1"/>
                </a:solidFill>
                <a:latin typeface="Times New Roman"/>
                <a:ea typeface="Times New Roman"/>
                <a:cs typeface="Times New Roman"/>
                <a:sym typeface="Times New Roman"/>
              </a:rPr>
              <a:t>Same with EEG</a:t>
            </a:r>
            <a:endParaRPr sz="1000">
              <a:solidFill>
                <a:schemeClr val="dk1"/>
              </a:solidFill>
              <a:latin typeface="Times New Roman"/>
              <a:ea typeface="Times New Roman"/>
              <a:cs typeface="Times New Roman"/>
              <a:sym typeface="Times New Roman"/>
            </a:endParaRPr>
          </a:p>
          <a:p>
            <a:pPr indent="171450" lvl="0" marL="0" rtl="0" algn="just">
              <a:spcBef>
                <a:spcPts val="0"/>
              </a:spcBef>
              <a:spcAft>
                <a:spcPts val="0"/>
              </a:spcAft>
              <a:buNone/>
            </a:pPr>
            <a:r>
              <a:t/>
            </a:r>
            <a:endParaRPr sz="800">
              <a:solidFill>
                <a:schemeClr val="dk1"/>
              </a:solidFill>
              <a:latin typeface="Times New Roman"/>
              <a:ea typeface="Times New Roman"/>
              <a:cs typeface="Times New Roman"/>
              <a:sym typeface="Times New Roman"/>
            </a:endParaRPr>
          </a:p>
          <a:p>
            <a:pPr indent="0" lvl="0" marL="0" rtl="0" algn="l">
              <a:spcBef>
                <a:spcPts val="0"/>
              </a:spcBef>
              <a:spcAft>
                <a:spcPts val="1200"/>
              </a:spcAft>
              <a:buClr>
                <a:schemeClr val="dk1"/>
              </a:buClr>
              <a:buSzPts val="1100"/>
              <a:buFont typeface="Arial"/>
              <a:buNone/>
            </a:pPr>
            <a:r>
              <a:rPr lang="en" sz="1000">
                <a:solidFill>
                  <a:schemeClr val="dk1"/>
                </a:solidFill>
              </a:rPr>
              <a:t>Oliveros’ hypotheses regarding alpha power most likely came from psychologist Robert Ornstein, whose 1972 book she cites in her published bibliography for the Meditation Project. In the book, Ornstein oversimplifies the association between meditation and alpha oscillations and the promise of biofeedback alpha training for healing the Western mind. Available research at the time associated alpha waves with closed eyes, drowsiness, intoxication, hypnosis, and meditation. The few studies done in the 50s and 60s on alpha and meditation often had few subjects or many subjects but data reported for only select participants. </a:t>
            </a:r>
            <a:endParaRPr sz="8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e17ca47ab2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e17ca47ab2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71450" lvl="0" marL="0" rtl="0" algn="just">
              <a:spcBef>
                <a:spcPts val="0"/>
              </a:spcBef>
              <a:spcAft>
                <a:spcPts val="0"/>
              </a:spcAft>
              <a:buNone/>
            </a:pPr>
            <a:r>
              <a:rPr lang="en" sz="1000">
                <a:solidFill>
                  <a:schemeClr val="dk1"/>
                </a:solidFill>
                <a:latin typeface="Times New Roman"/>
                <a:ea typeface="Times New Roman"/>
                <a:cs typeface="Times New Roman"/>
                <a:sym typeface="Times New Roman"/>
              </a:rPr>
              <a:t>Oliveros’ hypotheses regarding alpha power aligned with findings from the 1970s and appear relevant today, whereas her behavioural measures might have less support. Thus, both the EEG recording paradigm and experimental design could be refined. Recent research paints a more complex picture for different types of meditation techniques and expertise levels, as well as a distinction between state and trait effects. Also, increased alpha power correlates with internally focused attention, such as tone imagery or working memory tasks (Fell, 2010) and creative ideation (Fink &amp; Benedek, 2014). </a:t>
            </a:r>
            <a:endParaRPr sz="1000">
              <a:solidFill>
                <a:schemeClr val="dk1"/>
              </a:solidFill>
              <a:latin typeface="Times New Roman"/>
              <a:ea typeface="Times New Roman"/>
              <a:cs typeface="Times New Roman"/>
              <a:sym typeface="Times New Roman"/>
            </a:endParaRPr>
          </a:p>
          <a:p>
            <a:pPr indent="171450" lvl="0" marL="0" rtl="0" algn="just">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171450" lvl="0" marL="0" rtl="0" algn="just">
              <a:spcBef>
                <a:spcPts val="0"/>
              </a:spcBef>
              <a:spcAft>
                <a:spcPts val="0"/>
              </a:spcAft>
              <a:buNone/>
            </a:pPr>
            <a:r>
              <a:rPr lang="en" sz="1000">
                <a:solidFill>
                  <a:schemeClr val="dk1"/>
                </a:solidFill>
                <a:latin typeface="Times New Roman"/>
                <a:ea typeface="Times New Roman"/>
                <a:cs typeface="Times New Roman"/>
                <a:sym typeface="Times New Roman"/>
              </a:rPr>
              <a:t>Future work:</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10 weeks not enough training + mixed methods</a:t>
            </a:r>
            <a:endParaRPr sz="1200">
              <a:solidFill>
                <a:schemeClr val="dk1"/>
              </a:solidFill>
            </a:endParaRPr>
          </a:p>
          <a:p>
            <a:pPr indent="171450" lvl="0" marL="0" rtl="0" algn="just">
              <a:spcBef>
                <a:spcPts val="0"/>
              </a:spcBef>
              <a:spcAft>
                <a:spcPts val="0"/>
              </a:spcAft>
              <a:buNone/>
            </a:pPr>
            <a:r>
              <a:rPr lang="en" sz="1000">
                <a:solidFill>
                  <a:schemeClr val="lt1"/>
                </a:solidFill>
                <a:latin typeface="Times New Roman"/>
                <a:ea typeface="Times New Roman"/>
                <a:cs typeface="Times New Roman"/>
                <a:sym typeface="Times New Roman"/>
              </a:rPr>
              <a:t>Even though interest in the cognitive and affective effects of meditation has increased recently, Oliveros’ ideas remain underexplored. We have designed a follow-up study to look at the neural correlates of meditative states inspired by the </a:t>
            </a:r>
            <a:r>
              <a:rPr i="1" lang="en" sz="1000">
                <a:solidFill>
                  <a:schemeClr val="lt1"/>
                </a:solidFill>
                <a:latin typeface="Times New Roman"/>
                <a:ea typeface="Times New Roman"/>
                <a:cs typeface="Times New Roman"/>
                <a:sym typeface="Times New Roman"/>
              </a:rPr>
              <a:t>Sonic Meditations</a:t>
            </a:r>
            <a:r>
              <a:rPr lang="en" sz="1000">
                <a:solidFill>
                  <a:schemeClr val="lt1"/>
                </a:solidFill>
                <a:latin typeface="Times New Roman"/>
                <a:ea typeface="Times New Roman"/>
                <a:cs typeface="Times New Roman"/>
                <a:sym typeface="Times New Roman"/>
              </a:rPr>
              <a:t>, which may offer a unique lens for understanding the connection between compositional approaches, mindfulness, auditory perception and neurophysiological underpinnings.</a:t>
            </a:r>
            <a:endParaRPr sz="1000">
              <a:solidFill>
                <a:schemeClr val="dk1"/>
              </a:solidFill>
              <a:latin typeface="Times New Roman"/>
              <a:ea typeface="Times New Roman"/>
              <a:cs typeface="Times New Roman"/>
              <a:sym typeface="Times New Roman"/>
            </a:endParaRPr>
          </a:p>
          <a:p>
            <a:pPr indent="171450" lvl="0" marL="0" rtl="0" algn="just">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171450" lvl="0" marL="0" rtl="0" algn="just">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171450" lvl="0" marL="0" rtl="0" algn="just">
              <a:spcBef>
                <a:spcPts val="0"/>
              </a:spcBef>
              <a:spcAft>
                <a:spcPts val="0"/>
              </a:spcAft>
              <a:buNone/>
            </a:pPr>
            <a:r>
              <a:rPr lang="en" sz="1000">
                <a:solidFill>
                  <a:schemeClr val="lt1"/>
                </a:solidFill>
                <a:latin typeface="Times New Roman"/>
                <a:ea typeface="Times New Roman"/>
                <a:cs typeface="Times New Roman"/>
                <a:sym typeface="Times New Roman"/>
              </a:rPr>
              <a:t>Even though interest in the cognitive and affective effects of meditation has increased recently, Oliveros’ ideas remain underexplored. We have designed a follow-up study to look at the neural correlates of meditative states inspired by the </a:t>
            </a:r>
            <a:r>
              <a:rPr i="1" lang="en" sz="1000">
                <a:solidFill>
                  <a:schemeClr val="lt1"/>
                </a:solidFill>
                <a:latin typeface="Times New Roman"/>
                <a:ea typeface="Times New Roman"/>
                <a:cs typeface="Times New Roman"/>
                <a:sym typeface="Times New Roman"/>
              </a:rPr>
              <a:t>Sonic Meditations</a:t>
            </a:r>
            <a:r>
              <a:rPr lang="en" sz="1000">
                <a:solidFill>
                  <a:schemeClr val="lt1"/>
                </a:solidFill>
                <a:latin typeface="Times New Roman"/>
                <a:ea typeface="Times New Roman"/>
                <a:cs typeface="Times New Roman"/>
                <a:sym typeface="Times New Roman"/>
              </a:rPr>
              <a:t>, which may offer a unique lens for understanding the connection between compositional approaches, mindfulness, auditory perception and neurophysiological underpinnings.</a:t>
            </a:r>
            <a:endParaRPr sz="10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e17ca47ab2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e17ca47ab2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71450" lvl="0" marL="0" rtl="0" algn="just">
              <a:spcBef>
                <a:spcPts val="0"/>
              </a:spcBef>
              <a:spcAft>
                <a:spcPts val="0"/>
              </a:spcAft>
              <a:buNone/>
            </a:pPr>
            <a:r>
              <a:t/>
            </a:r>
            <a:endParaRPr sz="10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e17ca47ab2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e17ca47ab2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71450" lvl="0" marL="0" rtl="0" algn="just">
              <a:spcBef>
                <a:spcPts val="0"/>
              </a:spcBef>
              <a:spcAft>
                <a:spcPts val="0"/>
              </a:spcAft>
              <a:buNone/>
            </a:pPr>
            <a:r>
              <a:t/>
            </a:r>
            <a:endParaRPr sz="10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e17ca47ab2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e17ca47ab2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80340" lvl="0" marL="0" rtl="0" algn="just">
              <a:spcBef>
                <a:spcPts val="0"/>
              </a:spcBef>
              <a:spcAft>
                <a:spcPts val="0"/>
              </a:spcAft>
              <a:buNone/>
            </a:pPr>
            <a:r>
              <a:rPr lang="en" sz="1000">
                <a:solidFill>
                  <a:schemeClr val="dk1"/>
                </a:solidFill>
                <a:latin typeface="Times New Roman"/>
                <a:ea typeface="Times New Roman"/>
                <a:cs typeface="Times New Roman"/>
                <a:sym typeface="Times New Roman"/>
              </a:rPr>
              <a:t>In winter 1973, composer Pauline Oliveros led the Meditation Project, a ten-week class at the University of California, San Diego (UCSD) where participants practiced her </a:t>
            </a:r>
            <a:r>
              <a:rPr i="1" lang="en" sz="1000">
                <a:solidFill>
                  <a:schemeClr val="dk1"/>
                </a:solidFill>
                <a:latin typeface="Times New Roman"/>
                <a:ea typeface="Times New Roman"/>
                <a:cs typeface="Times New Roman"/>
                <a:sym typeface="Times New Roman"/>
              </a:rPr>
              <a:t>Sonic Meditations </a:t>
            </a:r>
            <a:r>
              <a:rPr lang="en" sz="1000">
                <a:solidFill>
                  <a:schemeClr val="dk1"/>
                </a:solidFill>
                <a:latin typeface="Times New Roman"/>
                <a:ea typeface="Times New Roman"/>
                <a:cs typeface="Times New Roman"/>
                <a:sym typeface="Times New Roman"/>
              </a:rPr>
              <a:t>- combining meditation with participatory and improvisatory compositions for imagining, remembering, making, and listening to sounds. Participants also practiced tai-chi, qi-gong, and other techniques. Oliveros collected behavioral and electroencephalography (EEG) data before and after the class but never secured funding for analysis. Because research at the time linked meditation with neurophysiological changes, she hypothesized that the class would increase neural alpha power oscillations and improve musicianship and creativity (Oliveros, 1984).</a:t>
            </a:r>
            <a:endParaRPr sz="1000">
              <a:solidFill>
                <a:schemeClr val="dk1"/>
              </a:solidFill>
              <a:latin typeface="Times New Roman"/>
              <a:ea typeface="Times New Roman"/>
              <a:cs typeface="Times New Roman"/>
              <a:sym typeface="Times New Roman"/>
            </a:endParaRPr>
          </a:p>
          <a:p>
            <a:pPr indent="180340" lvl="0" marL="0" rtl="0" algn="just">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200">
              <a:solidFill>
                <a:srgbClr val="FFFFFF"/>
              </a:solidFill>
            </a:endParaRPr>
          </a:p>
          <a:p>
            <a:pPr indent="-304800" lvl="1" marL="914400" rtl="0" algn="l">
              <a:spcBef>
                <a:spcPts val="0"/>
              </a:spcBef>
              <a:spcAft>
                <a:spcPts val="0"/>
              </a:spcAft>
              <a:buClr>
                <a:srgbClr val="FFFFFF"/>
              </a:buClr>
              <a:buSzPts val="1200"/>
              <a:buAutoNum type="alphaLcPeriod"/>
            </a:pPr>
            <a:r>
              <a:rPr lang="en" sz="1200">
                <a:solidFill>
                  <a:srgbClr val="FFFFFF"/>
                </a:solidFill>
                <a:highlight>
                  <a:srgbClr val="EA9999"/>
                </a:highlight>
              </a:rPr>
              <a:t>Biofeedback for alpha wave training started in 5th week</a:t>
            </a:r>
            <a:endParaRPr sz="10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e17ca47ab2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e17ca47ab2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80340" lvl="0" marL="0" rtl="0" algn="just">
              <a:spcBef>
                <a:spcPts val="0"/>
              </a:spcBef>
              <a:spcAft>
                <a:spcPts val="0"/>
              </a:spcAft>
              <a:buNone/>
            </a:pPr>
            <a:r>
              <a:rPr lang="en" sz="1000">
                <a:solidFill>
                  <a:schemeClr val="dk1"/>
                </a:solidFill>
                <a:latin typeface="Times New Roman"/>
                <a:ea typeface="Times New Roman"/>
                <a:cs typeface="Times New Roman"/>
                <a:sym typeface="Times New Roman"/>
              </a:rPr>
              <a:t>In winter 1973, composer Pauline Oliveros led the Meditation Project, a ten-week class at the University of California, San Diego (UCSD) where participants practiced her </a:t>
            </a:r>
            <a:r>
              <a:rPr i="1" lang="en" sz="1000">
                <a:solidFill>
                  <a:schemeClr val="dk1"/>
                </a:solidFill>
                <a:latin typeface="Times New Roman"/>
                <a:ea typeface="Times New Roman"/>
                <a:cs typeface="Times New Roman"/>
                <a:sym typeface="Times New Roman"/>
              </a:rPr>
              <a:t>Sonic Meditations </a:t>
            </a:r>
            <a:r>
              <a:rPr lang="en" sz="1000">
                <a:solidFill>
                  <a:schemeClr val="dk1"/>
                </a:solidFill>
                <a:latin typeface="Times New Roman"/>
                <a:ea typeface="Times New Roman"/>
                <a:cs typeface="Times New Roman"/>
                <a:sym typeface="Times New Roman"/>
              </a:rPr>
              <a:t>- combining meditation with participatory and improvisatory compositions for imagining, remembering, making, and listening to sounds. Participants also practiced tai-chi, qi-gong, and other techniques. Oliveros collected behavioral and electroencephalography (EEG) data before and after the class but never secured funding for analysis. Because research at the time linked meditation with neurophysiological changes, she hypothesized that the class would increase neural alpha power oscillations and improve musicianship and creativity (Oliveros, 1984).</a:t>
            </a:r>
            <a:endParaRPr sz="1000">
              <a:solidFill>
                <a:schemeClr val="dk1"/>
              </a:solidFill>
              <a:latin typeface="Times New Roman"/>
              <a:ea typeface="Times New Roman"/>
              <a:cs typeface="Times New Roman"/>
              <a:sym typeface="Times New Roman"/>
            </a:endParaRPr>
          </a:p>
          <a:p>
            <a:pPr indent="180340" lvl="0" marL="0" rtl="0" algn="just">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292100" lvl="0" marL="457200" rtl="0" algn="just">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Instructions</a:t>
            </a:r>
            <a:r>
              <a:rPr lang="en" sz="1000">
                <a:solidFill>
                  <a:schemeClr val="dk1"/>
                </a:solidFill>
                <a:latin typeface="Times New Roman"/>
                <a:ea typeface="Times New Roman"/>
                <a:cs typeface="Times New Roman"/>
                <a:sym typeface="Times New Roman"/>
              </a:rPr>
              <a:t> are meant to have a lot of time in between</a:t>
            </a:r>
            <a:endParaRPr sz="10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t/>
            </a:r>
            <a:endParaRPr sz="700">
              <a:solidFill>
                <a:schemeClr val="dk1"/>
              </a:solidFill>
              <a:highlight>
                <a:srgbClr val="FFFFFF"/>
              </a:highlight>
            </a:endParaRPr>
          </a:p>
          <a:p>
            <a:pPr indent="0" lvl="0" marL="0" rtl="0" algn="just">
              <a:spcBef>
                <a:spcPts val="1200"/>
              </a:spcBef>
              <a:spcAft>
                <a:spcPts val="0"/>
              </a:spcAft>
              <a:buNone/>
            </a:pPr>
            <a:r>
              <a:t/>
            </a:r>
            <a:endParaRPr sz="10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e17ca47ab2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e17ca47ab2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80340" lvl="0" marL="0" rtl="0" algn="just">
              <a:spcBef>
                <a:spcPts val="0"/>
              </a:spcBef>
              <a:spcAft>
                <a:spcPts val="0"/>
              </a:spcAft>
              <a:buNone/>
            </a:pPr>
            <a:r>
              <a:rPr lang="en" sz="1000">
                <a:solidFill>
                  <a:schemeClr val="dk1"/>
                </a:solidFill>
                <a:latin typeface="Times New Roman"/>
                <a:ea typeface="Times New Roman"/>
                <a:cs typeface="Times New Roman"/>
                <a:sym typeface="Times New Roman"/>
              </a:rPr>
              <a:t>In winter 1973, composer Pauline Oliveros led the Meditation Project, a ten-week class at the University of California, San Diego (UCSD) where participants practiced her </a:t>
            </a:r>
            <a:r>
              <a:rPr i="1" lang="en" sz="1000">
                <a:solidFill>
                  <a:schemeClr val="dk1"/>
                </a:solidFill>
                <a:latin typeface="Times New Roman"/>
                <a:ea typeface="Times New Roman"/>
                <a:cs typeface="Times New Roman"/>
                <a:sym typeface="Times New Roman"/>
              </a:rPr>
              <a:t>Sonic Meditations </a:t>
            </a:r>
            <a:r>
              <a:rPr lang="en" sz="1000">
                <a:solidFill>
                  <a:schemeClr val="dk1"/>
                </a:solidFill>
                <a:latin typeface="Times New Roman"/>
                <a:ea typeface="Times New Roman"/>
                <a:cs typeface="Times New Roman"/>
                <a:sym typeface="Times New Roman"/>
              </a:rPr>
              <a:t>- combining meditation with participatory and improvisatory compositions for imagining, remembering, making, and listening to sounds. Participants also practiced tai-chi, qi-gong, and other techniques. Oliveros collected behavioral and electroencephalography (EEG) data before and after the class but never secured funding for analysis. Because research at the time linked meditation with neurophysiological changes, she hypothesized that the class would increase neural alpha power oscillations and improve musicianship and creativity (Oliveros, 1984).</a:t>
            </a:r>
            <a:endParaRPr sz="1000">
              <a:solidFill>
                <a:schemeClr val="dk1"/>
              </a:solidFill>
              <a:latin typeface="Times New Roman"/>
              <a:ea typeface="Times New Roman"/>
              <a:cs typeface="Times New Roman"/>
              <a:sym typeface="Times New Roman"/>
            </a:endParaRPr>
          </a:p>
          <a:p>
            <a:pPr indent="180340" lvl="0" marL="0" rtl="0" algn="just">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292100" lvl="0" marL="457200" rtl="0" algn="just">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Instructions are meant to have a lot of time in between</a:t>
            </a:r>
            <a:endParaRPr sz="10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Clr>
                <a:schemeClr val="dk1"/>
              </a:buClr>
              <a:buSzPts val="1100"/>
              <a:buFont typeface="Arial"/>
              <a:buNone/>
            </a:pPr>
            <a:r>
              <a:rPr lang="en">
                <a:solidFill>
                  <a:schemeClr val="dk1"/>
                </a:solidFill>
                <a:highlight>
                  <a:srgbClr val="FFFFFF"/>
                </a:highlight>
              </a:rPr>
              <a:t>In the first </a:t>
            </a:r>
            <a:r>
              <a:rPr i="1" lang="en">
                <a:solidFill>
                  <a:schemeClr val="dk1"/>
                </a:solidFill>
                <a:highlight>
                  <a:srgbClr val="FFFFFF"/>
                </a:highlight>
              </a:rPr>
              <a:t>Sonic Meditation</a:t>
            </a:r>
            <a:r>
              <a:rPr lang="en">
                <a:solidFill>
                  <a:schemeClr val="dk1"/>
                </a:solidFill>
                <a:highlight>
                  <a:srgbClr val="FFFFFF"/>
                </a:highlight>
              </a:rPr>
              <a:t>, “Teach Yourself to Fly,” performers are instructed to observe their breathing (Image 4.10). For Oliveros this meant attending to and being aware of breath cycles: focus on them and be simultaneously aware of the cycles’ presence in the environment. With attention staying on the breath, the performer needs to increase air pressure to let the breathing become audible.</a:t>
            </a:r>
            <a:r>
              <a:rPr lang="en" sz="700">
                <a:solidFill>
                  <a:schemeClr val="dk1"/>
                </a:solidFill>
                <a:highlight>
                  <a:srgbClr val="FFFFFF"/>
                </a:highlight>
              </a:rPr>
              <a:t>84 </a:t>
            </a:r>
            <a:r>
              <a:rPr lang="en">
                <a:solidFill>
                  <a:schemeClr val="dk1"/>
                </a:solidFill>
                <a:highlight>
                  <a:srgbClr val="FFFFFF"/>
                </a:highlight>
              </a:rPr>
              <a:t>Eventually, participants heighten this audible breath into vocalized drones. Still attending to the breath cycle, awareness may include performers’ drones. Participants’ awareness may continue to expand, resulting in what Oliveros called observation: in this case, the ability to perceive one’s self simultaneously (1) paying attention to breath cycles and (2) being aware of sounds in the environment. This observation may be conscious (in real time) or unconscious (retrievable later in memory). Observing is where performers learn and practice tuning attention and awareness.</a:t>
            </a:r>
            <a:r>
              <a:rPr lang="en" sz="700">
                <a:solidFill>
                  <a:schemeClr val="dk1"/>
                </a:solidFill>
                <a:highlight>
                  <a:srgbClr val="FFFFFF"/>
                </a:highlight>
              </a:rPr>
              <a:t>85</a:t>
            </a:r>
            <a:endParaRPr sz="10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e17ca47ab2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e17ca47ab2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80340" lvl="0" marL="0" rtl="0" algn="just">
              <a:spcBef>
                <a:spcPts val="0"/>
              </a:spcBef>
              <a:spcAft>
                <a:spcPts val="0"/>
              </a:spcAft>
              <a:buNone/>
            </a:pPr>
            <a:r>
              <a:rPr lang="en" sz="1000">
                <a:solidFill>
                  <a:schemeClr val="dk1"/>
                </a:solidFill>
                <a:latin typeface="Times New Roman"/>
                <a:ea typeface="Times New Roman"/>
                <a:cs typeface="Times New Roman"/>
                <a:sym typeface="Times New Roman"/>
              </a:rPr>
              <a:t>In winter 1973, composer Pauline Oliveros led the Meditation Project, a ten-week class at the University of California, San Diego (UCSD) where participants practiced her </a:t>
            </a:r>
            <a:r>
              <a:rPr i="1" lang="en" sz="1000">
                <a:solidFill>
                  <a:schemeClr val="dk1"/>
                </a:solidFill>
                <a:latin typeface="Times New Roman"/>
                <a:ea typeface="Times New Roman"/>
                <a:cs typeface="Times New Roman"/>
                <a:sym typeface="Times New Roman"/>
              </a:rPr>
              <a:t>Sonic Meditations </a:t>
            </a:r>
            <a:r>
              <a:rPr lang="en" sz="1000">
                <a:solidFill>
                  <a:schemeClr val="dk1"/>
                </a:solidFill>
                <a:latin typeface="Times New Roman"/>
                <a:ea typeface="Times New Roman"/>
                <a:cs typeface="Times New Roman"/>
                <a:sym typeface="Times New Roman"/>
              </a:rPr>
              <a:t>- combining meditation with participatory and improvisatory compositions for imagining, remembering, making, and listening to sounds. Participants also practiced tai-chi, qi-gong, and other techniques. Oliveros collected behavioral and electroencephalography (EEG) data before and after the class but never secured funding for analysis. Because research at the time linked meditation with neurophysiological changes, she hypothesized that the class would increase neural alpha power oscillations and improve musicianship and creativity (Oliveros, 1984).</a:t>
            </a:r>
            <a:endParaRPr sz="10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180340" lvl="0" marL="0" rtl="0" algn="just">
              <a:spcBef>
                <a:spcPts val="0"/>
              </a:spcBef>
              <a:spcAft>
                <a:spcPts val="0"/>
              </a:spcAft>
              <a:buNone/>
            </a:pPr>
            <a:r>
              <a:rPr lang="en" sz="1000">
                <a:solidFill>
                  <a:schemeClr val="dk1"/>
                </a:solidFill>
                <a:latin typeface="Times New Roman"/>
                <a:ea typeface="Times New Roman"/>
                <a:cs typeface="Times New Roman"/>
                <a:sym typeface="Times New Roman"/>
              </a:rPr>
              <a:t>UPPER RIGHT: They must have used a comparable EEG system and here’s the paper example we got</a:t>
            </a:r>
            <a:endParaRPr sz="1000">
              <a:solidFill>
                <a:schemeClr val="dk1"/>
              </a:solidFill>
              <a:latin typeface="Times New Roman"/>
              <a:ea typeface="Times New Roman"/>
              <a:cs typeface="Times New Roman"/>
              <a:sym typeface="Times New Roman"/>
            </a:endParaRPr>
          </a:p>
          <a:p>
            <a:pPr indent="180340" lvl="0" marL="0" rtl="0" algn="just">
              <a:spcBef>
                <a:spcPts val="0"/>
              </a:spcBef>
              <a:spcAft>
                <a:spcPts val="0"/>
              </a:spcAft>
              <a:buNone/>
            </a:pPr>
            <a:r>
              <a:rPr lang="en" sz="1000">
                <a:solidFill>
                  <a:schemeClr val="dk1"/>
                </a:solidFill>
                <a:latin typeface="Times New Roman"/>
                <a:ea typeface="Times New Roman"/>
                <a:cs typeface="Times New Roman"/>
                <a:sym typeface="Times New Roman"/>
              </a:rPr>
              <a:t>Alpha - condition markings incomplete so we treat all as at rest</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endParaRPr>
          </a:p>
          <a:p>
            <a:pPr indent="0" lvl="0" marL="0" rtl="0" algn="l">
              <a:spcBef>
                <a:spcPts val="1200"/>
              </a:spcBef>
              <a:spcAft>
                <a:spcPts val="0"/>
              </a:spcAft>
              <a:buNone/>
            </a:pPr>
            <a:r>
              <a:rPr lang="en" sz="1200">
                <a:solidFill>
                  <a:schemeClr val="dk1"/>
                </a:solidFill>
              </a:rPr>
              <a:t>-- Oliveros’ hypotheses regarding alpha power most likely came from psychologist Robert Ornstein, whose 1972 book she cites in her published bibliography for the Meditation Project. In the book, Ornstein oversimplifies the association between meditation and alpha oscillations and the promise of biofeedback alpha training for healing the Western mind. Available research at the time associated alpha waves with closed eyes, drowsiness, intoxication, hypnosis, and meditation. The few studies done in the 50s and 60s on alpha and meditation often had few subjects or many subjects but data reported for only select participants. </a:t>
            </a:r>
            <a:endParaRPr sz="1200">
              <a:solidFill>
                <a:schemeClr val="dk1"/>
              </a:solidFill>
            </a:endParaRPr>
          </a:p>
          <a:p>
            <a:pPr indent="0" lvl="0" marL="0" rtl="0" algn="l">
              <a:spcBef>
                <a:spcPts val="1200"/>
              </a:spcBef>
              <a:spcAft>
                <a:spcPts val="0"/>
              </a:spcAft>
              <a:buNone/>
            </a:pPr>
            <a:r>
              <a:rPr lang="en" sz="1200">
                <a:solidFill>
                  <a:schemeClr val="dk1"/>
                </a:solidFill>
              </a:rPr>
              <a:t>Seashore: basically a discrimination task</a:t>
            </a:r>
            <a:endParaRPr sz="1200">
              <a:solidFill>
                <a:schemeClr val="dk1"/>
              </a:solidFill>
            </a:endParaRPr>
          </a:p>
          <a:p>
            <a:pPr indent="-304800" lvl="0" marL="457200" rtl="0" algn="l">
              <a:lnSpc>
                <a:spcPct val="115000"/>
              </a:lnSpc>
              <a:spcBef>
                <a:spcPts val="1200"/>
              </a:spcBef>
              <a:spcAft>
                <a:spcPts val="0"/>
              </a:spcAft>
              <a:buClr>
                <a:schemeClr val="dk1"/>
              </a:buClr>
              <a:buSzPts val="1200"/>
              <a:buChar char="●"/>
            </a:pPr>
            <a:r>
              <a:rPr b="1" lang="en" sz="1200">
                <a:solidFill>
                  <a:schemeClr val="dk1"/>
                </a:solidFill>
              </a:rPr>
              <a:t>Alpha oscillations: </a:t>
            </a:r>
            <a:r>
              <a:rPr lang="en" sz="1200">
                <a:solidFill>
                  <a:schemeClr val="dk1"/>
                </a:solidFill>
              </a:rPr>
              <a:t>(8-13 Hz frequency band) in scalp-recorded EEG signal, classified by location and functionality: occipital</a:t>
            </a:r>
            <a:r>
              <a:rPr i="1" lang="en" sz="1200">
                <a:solidFill>
                  <a:schemeClr val="dk1"/>
                </a:solidFill>
              </a:rPr>
              <a:t> alpha (visual), </a:t>
            </a:r>
            <a:r>
              <a:rPr lang="en" sz="1200">
                <a:solidFill>
                  <a:schemeClr val="dk1"/>
                </a:solidFill>
              </a:rPr>
              <a:t>central</a:t>
            </a:r>
            <a:r>
              <a:rPr i="1" lang="en" sz="1200">
                <a:solidFill>
                  <a:schemeClr val="dk1"/>
                </a:solidFill>
              </a:rPr>
              <a:t> mu (sensorimotor), </a:t>
            </a:r>
            <a:r>
              <a:rPr lang="en" sz="1200">
                <a:solidFill>
                  <a:schemeClr val="dk1"/>
                </a:solidFill>
              </a:rPr>
              <a:t>temporal </a:t>
            </a:r>
            <a:r>
              <a:rPr i="1" lang="en" sz="1200">
                <a:solidFill>
                  <a:schemeClr val="dk1"/>
                </a:solidFill>
              </a:rPr>
              <a:t>tau (auditory)</a:t>
            </a:r>
            <a:endParaRPr i="1"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Related to attention/memory processing</a:t>
            </a:r>
            <a:endParaRPr sz="1000">
              <a:solidFill>
                <a:schemeClr val="dk1"/>
              </a:solidFill>
              <a:latin typeface="Times New Roman"/>
              <a:ea typeface="Times New Roman"/>
              <a:cs typeface="Times New Roman"/>
              <a:sym typeface="Times New Roman"/>
            </a:endParaRPr>
          </a:p>
          <a:p>
            <a:pPr indent="0" lvl="0" marL="0" rtl="0" algn="just">
              <a:spcBef>
                <a:spcPts val="1200"/>
              </a:spcBef>
              <a:spcAft>
                <a:spcPts val="0"/>
              </a:spcAft>
              <a:buNone/>
            </a:pPr>
            <a:r>
              <a:rPr lang="en" sz="1000">
                <a:solidFill>
                  <a:schemeClr val="dk1"/>
                </a:solidFill>
                <a:latin typeface="Times New Roman"/>
                <a:ea typeface="Times New Roman"/>
                <a:cs typeface="Times New Roman"/>
                <a:sym typeface="Times New Roman"/>
              </a:rPr>
              <a:t>--------------------------------------------</a:t>
            </a:r>
            <a:endParaRPr sz="1000">
              <a:solidFill>
                <a:schemeClr val="dk1"/>
              </a:solidFill>
              <a:latin typeface="Times New Roman"/>
              <a:ea typeface="Times New Roman"/>
              <a:cs typeface="Times New Roman"/>
              <a:sym typeface="Times New Roman"/>
            </a:endParaRPr>
          </a:p>
          <a:p>
            <a:pPr indent="180340" lvl="0" marL="0" rtl="0" algn="just">
              <a:spcBef>
                <a:spcPts val="0"/>
              </a:spcBef>
              <a:spcAft>
                <a:spcPts val="0"/>
              </a:spcAft>
              <a:buNone/>
            </a:pPr>
            <a:r>
              <a:rPr lang="en" sz="1000">
                <a:solidFill>
                  <a:schemeClr val="dk1"/>
                </a:solidFill>
                <a:latin typeface="Times New Roman"/>
                <a:ea typeface="Times New Roman"/>
                <a:cs typeface="Times New Roman"/>
                <a:sym typeface="Times New Roman"/>
              </a:rPr>
              <a:t>Because we don’t know specifics of EEG dataset, so collapsed down </a:t>
            </a:r>
            <a:endParaRPr sz="1000">
              <a:solidFill>
                <a:schemeClr val="dk1"/>
              </a:solidFill>
              <a:latin typeface="Times New Roman"/>
              <a:ea typeface="Times New Roman"/>
              <a:cs typeface="Times New Roman"/>
              <a:sym typeface="Times New Roman"/>
            </a:endParaRPr>
          </a:p>
          <a:p>
            <a:pPr indent="180340" lvl="0" marL="0" rtl="0" algn="just">
              <a:spcBef>
                <a:spcPts val="0"/>
              </a:spcBef>
              <a:spcAft>
                <a:spcPts val="0"/>
              </a:spcAft>
              <a:buNone/>
            </a:pPr>
            <a:r>
              <a:rPr lang="en" sz="1000">
                <a:solidFill>
                  <a:schemeClr val="dk1"/>
                </a:solidFill>
                <a:latin typeface="Times New Roman"/>
                <a:ea typeface="Times New Roman"/>
                <a:cs typeface="Times New Roman"/>
                <a:sym typeface="Times New Roman"/>
              </a:rPr>
              <a:t>	No procedure for extracting duration, and recording sessions all different lengths</a:t>
            </a:r>
            <a:endParaRPr sz="1000">
              <a:solidFill>
                <a:schemeClr val="dk1"/>
              </a:solidFill>
              <a:latin typeface="Times New Roman"/>
              <a:ea typeface="Times New Roman"/>
              <a:cs typeface="Times New Roman"/>
              <a:sym typeface="Times New Roman"/>
            </a:endParaRPr>
          </a:p>
          <a:p>
            <a:pPr indent="180340" lvl="0" marL="0" rtl="0" algn="just">
              <a:spcBef>
                <a:spcPts val="0"/>
              </a:spcBef>
              <a:spcAft>
                <a:spcPts val="0"/>
              </a:spcAft>
              <a:buNone/>
            </a:pPr>
            <a:r>
              <a:rPr lang="en" sz="1000">
                <a:solidFill>
                  <a:schemeClr val="dk1"/>
                </a:solidFill>
                <a:latin typeface="Times New Roman"/>
                <a:ea typeface="Times New Roman"/>
                <a:cs typeface="Times New Roman"/>
                <a:sym typeface="Times New Roman"/>
              </a:rPr>
              <a:t>	Conditions unreliable</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e17ca47ab2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e17ca47ab2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80340" lvl="0" marL="0" rtl="0" algn="just">
              <a:spcBef>
                <a:spcPts val="0"/>
              </a:spcBef>
              <a:spcAft>
                <a:spcPts val="0"/>
              </a:spcAft>
              <a:buNone/>
            </a:pPr>
            <a:r>
              <a:rPr lang="en" sz="1000">
                <a:solidFill>
                  <a:schemeClr val="dk1"/>
                </a:solidFill>
                <a:latin typeface="Times New Roman"/>
                <a:ea typeface="Times New Roman"/>
                <a:cs typeface="Times New Roman"/>
                <a:sym typeface="Times New Roman"/>
              </a:rPr>
              <a:t>Our aims were twofold, </a:t>
            </a:r>
            <a:endParaRPr sz="1000">
              <a:solidFill>
                <a:schemeClr val="dk1"/>
              </a:solidFill>
              <a:latin typeface="Times New Roman"/>
              <a:ea typeface="Times New Roman"/>
              <a:cs typeface="Times New Roman"/>
              <a:sym typeface="Times New Roman"/>
            </a:endParaRPr>
          </a:p>
          <a:p>
            <a:pPr indent="180340" lvl="0" marL="0" rtl="0" algn="just">
              <a:spcBef>
                <a:spcPts val="0"/>
              </a:spcBef>
              <a:spcAft>
                <a:spcPts val="0"/>
              </a:spcAft>
              <a:buNone/>
            </a:pPr>
            <a:r>
              <a:rPr lang="en" sz="1000">
                <a:solidFill>
                  <a:schemeClr val="dk1"/>
                </a:solidFill>
                <a:latin typeface="Times New Roman"/>
                <a:ea typeface="Times New Roman"/>
                <a:cs typeface="Times New Roman"/>
                <a:sym typeface="Times New Roman"/>
              </a:rPr>
              <a:t>First, to analyze …</a:t>
            </a:r>
            <a:endParaRPr sz="1000">
              <a:solidFill>
                <a:schemeClr val="dk1"/>
              </a:solidFill>
              <a:latin typeface="Times New Roman"/>
              <a:ea typeface="Times New Roman"/>
              <a:cs typeface="Times New Roman"/>
              <a:sym typeface="Times New Roman"/>
            </a:endParaRPr>
          </a:p>
          <a:p>
            <a:pPr indent="180340" lvl="0" marL="0" rtl="0" algn="just">
              <a:spcBef>
                <a:spcPts val="0"/>
              </a:spcBef>
              <a:spcAft>
                <a:spcPts val="0"/>
              </a:spcAft>
              <a:buNone/>
            </a:pPr>
            <a:r>
              <a:rPr lang="en" sz="1000">
                <a:solidFill>
                  <a:schemeClr val="dk1"/>
                </a:solidFill>
                <a:latin typeface="Times New Roman"/>
                <a:ea typeface="Times New Roman"/>
                <a:cs typeface="Times New Roman"/>
                <a:sym typeface="Times New Roman"/>
              </a:rPr>
              <a:t>Secondly, ...</a:t>
            </a:r>
            <a:endParaRPr sz="10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e17ca47ab2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e17ca47ab2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80340" lvl="0" marL="0" rtl="0" algn="just">
              <a:spcBef>
                <a:spcPts val="0"/>
              </a:spcBef>
              <a:spcAft>
                <a:spcPts val="0"/>
              </a:spcAft>
              <a:buNone/>
            </a:pPr>
            <a:r>
              <a:rPr lang="en" sz="1000">
                <a:solidFill>
                  <a:schemeClr val="dk1"/>
                </a:solidFill>
                <a:latin typeface="Times New Roman"/>
                <a:ea typeface="Times New Roman"/>
                <a:cs typeface="Times New Roman"/>
                <a:sym typeface="Times New Roman"/>
              </a:rPr>
              <a:t>In winter 1973, composer Pauline Oliveros led the Meditation Project, a ten-week class at the University of California, San Diego (UCSD) where participants practiced her </a:t>
            </a:r>
            <a:r>
              <a:rPr i="1" lang="en" sz="1000">
                <a:solidFill>
                  <a:schemeClr val="dk1"/>
                </a:solidFill>
                <a:latin typeface="Times New Roman"/>
                <a:ea typeface="Times New Roman"/>
                <a:cs typeface="Times New Roman"/>
                <a:sym typeface="Times New Roman"/>
              </a:rPr>
              <a:t>Sonic Meditations </a:t>
            </a:r>
            <a:r>
              <a:rPr lang="en" sz="1000">
                <a:solidFill>
                  <a:schemeClr val="dk1"/>
                </a:solidFill>
                <a:latin typeface="Times New Roman"/>
                <a:ea typeface="Times New Roman"/>
                <a:cs typeface="Times New Roman"/>
                <a:sym typeface="Times New Roman"/>
              </a:rPr>
              <a:t>- combining meditation with participatory and improvisatory compositions for imagining, remembering, making, and listening to sounds. Participants also practiced tai-chi, qi-gong, and other techniques. Oliveros collected behavioral and electroencephalography (EEG) data before and after the class but never secured funding for analysis. Because research at the time linked meditation with neurophysiological changes, she hypothesized that the class would increase neural alpha power oscillations and improve musicianship and creativity (Oliveros, 1984).</a:t>
            </a:r>
            <a:endParaRPr sz="1000">
              <a:solidFill>
                <a:schemeClr val="dk1"/>
              </a:solidFill>
              <a:latin typeface="Times New Roman"/>
              <a:ea typeface="Times New Roman"/>
              <a:cs typeface="Times New Roman"/>
              <a:sym typeface="Times New Roman"/>
            </a:endParaRPr>
          </a:p>
          <a:p>
            <a:pPr indent="180340" lvl="0" marL="0" rtl="0" algn="just">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latin typeface="Times New Roman"/>
                <a:ea typeface="Times New Roman"/>
                <a:cs typeface="Times New Roman"/>
                <a:sym typeface="Times New Roman"/>
              </a:rPr>
              <a:t>Save time:  only mention </a:t>
            </a:r>
            <a:endParaRPr sz="10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e39be26784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e39be26784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80340" lvl="0" marL="0" rtl="0" algn="just">
              <a:spcBef>
                <a:spcPts val="0"/>
              </a:spcBef>
              <a:spcAft>
                <a:spcPts val="0"/>
              </a:spcAft>
              <a:buNone/>
            </a:pPr>
            <a:r>
              <a:rPr lang="en" sz="1000">
                <a:solidFill>
                  <a:schemeClr val="dk1"/>
                </a:solidFill>
                <a:latin typeface="Times New Roman"/>
                <a:ea typeface="Times New Roman"/>
                <a:cs typeface="Times New Roman"/>
                <a:sym typeface="Times New Roman"/>
              </a:rPr>
              <a:t>In winter 1973, composer Pauline Oliveros led the Meditation Project, a ten-week class at the University of California, San Diego (UCSD) where participants practiced her </a:t>
            </a:r>
            <a:r>
              <a:rPr i="1" lang="en" sz="1000">
                <a:solidFill>
                  <a:schemeClr val="dk1"/>
                </a:solidFill>
                <a:latin typeface="Times New Roman"/>
                <a:ea typeface="Times New Roman"/>
                <a:cs typeface="Times New Roman"/>
                <a:sym typeface="Times New Roman"/>
              </a:rPr>
              <a:t>Sonic Meditations </a:t>
            </a:r>
            <a:r>
              <a:rPr lang="en" sz="1000">
                <a:solidFill>
                  <a:schemeClr val="dk1"/>
                </a:solidFill>
                <a:latin typeface="Times New Roman"/>
                <a:ea typeface="Times New Roman"/>
                <a:cs typeface="Times New Roman"/>
                <a:sym typeface="Times New Roman"/>
              </a:rPr>
              <a:t>- combining meditation with participatory and improvisatory compositions for imagining, remembering, making, and listening to sounds. Participants also practiced tai-chi, qi-gong, and other techniques. Oliveros collected behavioral and electroencephalography (EEG) data before and after the class but never secured funding for analysis. Because research at the time linked meditation with neurophysiological changes, she hypothesized that the class would increase neural alpha power oscillations and improve musicianship and creativity (Oliveros, 1984).</a:t>
            </a:r>
            <a:endParaRPr sz="1000">
              <a:solidFill>
                <a:schemeClr val="dk1"/>
              </a:solidFill>
              <a:latin typeface="Times New Roman"/>
              <a:ea typeface="Times New Roman"/>
              <a:cs typeface="Times New Roman"/>
              <a:sym typeface="Times New Roman"/>
            </a:endParaRPr>
          </a:p>
          <a:p>
            <a:pPr indent="180340" lvl="0" marL="0" rtl="0" algn="just">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chemeClr val="dk1"/>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20.png"/><Relationship Id="rId5"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20.png"/><Relationship Id="rId5" Type="http://schemas.openxmlformats.org/officeDocument/2006/relationships/image" Target="../media/image1.jpg"/><Relationship Id="rId6"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19.png"/><Relationship Id="rId11" Type="http://schemas.openxmlformats.org/officeDocument/2006/relationships/image" Target="../media/image23.png"/><Relationship Id="rId10" Type="http://schemas.openxmlformats.org/officeDocument/2006/relationships/image" Target="../media/image25.png"/><Relationship Id="rId12" Type="http://schemas.openxmlformats.org/officeDocument/2006/relationships/image" Target="../media/image22.png"/><Relationship Id="rId9" Type="http://schemas.openxmlformats.org/officeDocument/2006/relationships/image" Target="../media/image21.png"/><Relationship Id="rId5" Type="http://schemas.openxmlformats.org/officeDocument/2006/relationships/image" Target="../media/image12.png"/><Relationship Id="rId6" Type="http://schemas.openxmlformats.org/officeDocument/2006/relationships/image" Target="../media/image14.png"/><Relationship Id="rId7" Type="http://schemas.openxmlformats.org/officeDocument/2006/relationships/image" Target="../media/image16.png"/><Relationship Id="rId8"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9.png"/><Relationship Id="rId11" Type="http://schemas.openxmlformats.org/officeDocument/2006/relationships/image" Target="../media/image23.png"/><Relationship Id="rId10" Type="http://schemas.openxmlformats.org/officeDocument/2006/relationships/image" Target="../media/image25.png"/><Relationship Id="rId12" Type="http://schemas.openxmlformats.org/officeDocument/2006/relationships/image" Target="../media/image22.png"/><Relationship Id="rId9" Type="http://schemas.openxmlformats.org/officeDocument/2006/relationships/image" Target="../media/image21.png"/><Relationship Id="rId5" Type="http://schemas.openxmlformats.org/officeDocument/2006/relationships/image" Target="../media/image12.png"/><Relationship Id="rId6" Type="http://schemas.openxmlformats.org/officeDocument/2006/relationships/image" Target="../media/image14.png"/><Relationship Id="rId7" Type="http://schemas.openxmlformats.org/officeDocument/2006/relationships/image" Target="../media/image16.png"/><Relationship Id="rId8"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19.png"/><Relationship Id="rId11" Type="http://schemas.openxmlformats.org/officeDocument/2006/relationships/image" Target="../media/image23.png"/><Relationship Id="rId10" Type="http://schemas.openxmlformats.org/officeDocument/2006/relationships/image" Target="../media/image25.png"/><Relationship Id="rId12" Type="http://schemas.openxmlformats.org/officeDocument/2006/relationships/image" Target="../media/image22.png"/><Relationship Id="rId9" Type="http://schemas.openxmlformats.org/officeDocument/2006/relationships/image" Target="../media/image21.png"/><Relationship Id="rId5" Type="http://schemas.openxmlformats.org/officeDocument/2006/relationships/image" Target="../media/image12.png"/><Relationship Id="rId6" Type="http://schemas.openxmlformats.org/officeDocument/2006/relationships/image" Target="../media/image14.png"/><Relationship Id="rId7" Type="http://schemas.openxmlformats.org/officeDocument/2006/relationships/image" Target="../media/image16.png"/><Relationship Id="rId8"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19.png"/><Relationship Id="rId11" Type="http://schemas.openxmlformats.org/officeDocument/2006/relationships/image" Target="../media/image23.png"/><Relationship Id="rId10" Type="http://schemas.openxmlformats.org/officeDocument/2006/relationships/image" Target="../media/image25.png"/><Relationship Id="rId12" Type="http://schemas.openxmlformats.org/officeDocument/2006/relationships/image" Target="../media/image22.png"/><Relationship Id="rId9" Type="http://schemas.openxmlformats.org/officeDocument/2006/relationships/image" Target="../media/image21.png"/><Relationship Id="rId5" Type="http://schemas.openxmlformats.org/officeDocument/2006/relationships/image" Target="../media/image12.png"/><Relationship Id="rId6" Type="http://schemas.openxmlformats.org/officeDocument/2006/relationships/image" Target="../media/image14.png"/><Relationship Id="rId7" Type="http://schemas.openxmlformats.org/officeDocument/2006/relationships/image" Target="../media/image16.png"/><Relationship Id="rId8"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19.png"/><Relationship Id="rId11" Type="http://schemas.openxmlformats.org/officeDocument/2006/relationships/image" Target="../media/image23.png"/><Relationship Id="rId10" Type="http://schemas.openxmlformats.org/officeDocument/2006/relationships/image" Target="../media/image25.png"/><Relationship Id="rId12" Type="http://schemas.openxmlformats.org/officeDocument/2006/relationships/image" Target="../media/image22.png"/><Relationship Id="rId9" Type="http://schemas.openxmlformats.org/officeDocument/2006/relationships/image" Target="../media/image21.png"/><Relationship Id="rId5" Type="http://schemas.openxmlformats.org/officeDocument/2006/relationships/image" Target="../media/image12.png"/><Relationship Id="rId6" Type="http://schemas.openxmlformats.org/officeDocument/2006/relationships/image" Target="../media/image14.png"/><Relationship Id="rId7" Type="http://schemas.openxmlformats.org/officeDocument/2006/relationships/image" Target="../media/image16.png"/><Relationship Id="rId8"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1261800" y="340975"/>
            <a:ext cx="6620400" cy="10374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accent5"/>
                </a:solidFill>
              </a:rPr>
              <a:t>Pauline Oliveros’s investigations into the effects of </a:t>
            </a:r>
            <a:endParaRPr sz="2200">
              <a:solidFill>
                <a:schemeClr val="accent5"/>
              </a:solidFill>
            </a:endParaRPr>
          </a:p>
          <a:p>
            <a:pPr indent="0" lvl="0" marL="0" rtl="0" algn="ctr">
              <a:lnSpc>
                <a:spcPct val="115000"/>
              </a:lnSpc>
              <a:spcBef>
                <a:spcPts val="0"/>
              </a:spcBef>
              <a:spcAft>
                <a:spcPts val="0"/>
              </a:spcAft>
              <a:buNone/>
            </a:pPr>
            <a:r>
              <a:rPr i="1" lang="en" sz="2200">
                <a:solidFill>
                  <a:schemeClr val="accent5"/>
                </a:solidFill>
              </a:rPr>
              <a:t>Sonic Meditations </a:t>
            </a:r>
            <a:r>
              <a:rPr lang="en" sz="2200">
                <a:solidFill>
                  <a:schemeClr val="accent5"/>
                </a:solidFill>
              </a:rPr>
              <a:t>on behavior and neurophysiology</a:t>
            </a:r>
            <a:endParaRPr sz="2200">
              <a:solidFill>
                <a:schemeClr val="accent5"/>
              </a:solidFill>
            </a:endParaRPr>
          </a:p>
        </p:txBody>
      </p:sp>
      <p:sp>
        <p:nvSpPr>
          <p:cNvPr id="55" name="Google Shape;55;p13"/>
          <p:cNvSpPr txBox="1"/>
          <p:nvPr>
            <p:ph idx="1" type="subTitle"/>
          </p:nvPr>
        </p:nvSpPr>
        <p:spPr>
          <a:xfrm>
            <a:off x="311713" y="1423875"/>
            <a:ext cx="8520600" cy="1651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FFFFFF"/>
                </a:solidFill>
              </a:rPr>
              <a:t>Barbara Nerness,</a:t>
            </a:r>
            <a:r>
              <a:rPr baseline="30000" lang="en" sz="1200">
                <a:solidFill>
                  <a:srgbClr val="FFFFFF"/>
                </a:solidFill>
              </a:rPr>
              <a:t>1</a:t>
            </a:r>
            <a:r>
              <a:rPr lang="en" sz="1200">
                <a:solidFill>
                  <a:srgbClr val="FFFFFF"/>
                </a:solidFill>
              </a:rPr>
              <a:t> Tysen Dauer,</a:t>
            </a:r>
            <a:r>
              <a:rPr baseline="30000" lang="en" sz="1200">
                <a:solidFill>
                  <a:srgbClr val="FFFFFF"/>
                </a:solidFill>
              </a:rPr>
              <a:t>2</a:t>
            </a:r>
            <a:r>
              <a:rPr lang="en" sz="1200">
                <a:solidFill>
                  <a:srgbClr val="FFFFFF"/>
                </a:solidFill>
              </a:rPr>
              <a:t> Takako Fujioka</a:t>
            </a:r>
            <a:r>
              <a:rPr baseline="30000" lang="en" sz="1200">
                <a:solidFill>
                  <a:srgbClr val="FFFFFF"/>
                </a:solidFill>
              </a:rPr>
              <a:t>1</a:t>
            </a:r>
            <a:endParaRPr sz="1200">
              <a:solidFill>
                <a:srgbClr val="FFFFFF"/>
              </a:solidFill>
            </a:endParaRPr>
          </a:p>
          <a:p>
            <a:pPr indent="0" lvl="0" marL="0" rtl="0" algn="ctr">
              <a:spcBef>
                <a:spcPts val="600"/>
              </a:spcBef>
              <a:spcAft>
                <a:spcPts val="0"/>
              </a:spcAft>
              <a:buNone/>
            </a:pPr>
            <a:r>
              <a:rPr baseline="30000" lang="en" sz="1200">
                <a:solidFill>
                  <a:srgbClr val="FFFFFF"/>
                </a:solidFill>
              </a:rPr>
              <a:t>1</a:t>
            </a:r>
            <a:r>
              <a:rPr i="1" lang="en" sz="1200">
                <a:solidFill>
                  <a:srgbClr val="FFFFFF"/>
                </a:solidFill>
              </a:rPr>
              <a:t>Center for Computer Research in Music and Acoustics (CCRMA), Department of Music, Stanford University, USA</a:t>
            </a:r>
            <a:endParaRPr i="1" sz="1200">
              <a:solidFill>
                <a:srgbClr val="FFFFFF"/>
              </a:solidFill>
            </a:endParaRPr>
          </a:p>
          <a:p>
            <a:pPr indent="0" lvl="0" marL="0" rtl="0" algn="ctr">
              <a:spcBef>
                <a:spcPts val="200"/>
              </a:spcBef>
              <a:spcAft>
                <a:spcPts val="0"/>
              </a:spcAft>
              <a:buNone/>
            </a:pPr>
            <a:r>
              <a:rPr baseline="30000" lang="en" sz="1200">
                <a:solidFill>
                  <a:srgbClr val="FFFFFF"/>
                </a:solidFill>
              </a:rPr>
              <a:t>2</a:t>
            </a:r>
            <a:r>
              <a:rPr i="1" lang="en" sz="1200">
                <a:solidFill>
                  <a:srgbClr val="FFFFFF"/>
                </a:solidFill>
              </a:rPr>
              <a:t>Rotman Research Institute, Canada</a:t>
            </a:r>
            <a:endParaRPr i="1" sz="1200">
              <a:solidFill>
                <a:srgbClr val="FFFFFF"/>
              </a:solidFill>
            </a:endParaRPr>
          </a:p>
          <a:p>
            <a:pPr indent="0" lvl="0" marL="0" rtl="0" algn="ctr">
              <a:spcBef>
                <a:spcPts val="300"/>
              </a:spcBef>
              <a:spcAft>
                <a:spcPts val="0"/>
              </a:spcAft>
              <a:buNone/>
            </a:pPr>
            <a:r>
              <a:t/>
            </a:r>
            <a:endParaRPr i="1" sz="1200">
              <a:solidFill>
                <a:srgbClr val="FFFFFF"/>
              </a:solidFill>
            </a:endParaRPr>
          </a:p>
          <a:p>
            <a:pPr indent="0" lvl="0" marL="0" rtl="0" algn="ctr">
              <a:spcBef>
                <a:spcPts val="300"/>
              </a:spcBef>
              <a:spcAft>
                <a:spcPts val="300"/>
              </a:spcAft>
              <a:buNone/>
            </a:pPr>
            <a:r>
              <a:rPr lang="en" sz="1200">
                <a:solidFill>
                  <a:srgbClr val="FFFFFF"/>
                </a:solidFill>
              </a:rPr>
              <a:t>Contact: </a:t>
            </a:r>
            <a:r>
              <a:rPr baseline="30000" lang="en" sz="1200">
                <a:solidFill>
                  <a:srgbClr val="FFFFFF"/>
                </a:solidFill>
              </a:rPr>
              <a:t>1</a:t>
            </a:r>
            <a:r>
              <a:rPr lang="en" sz="1200">
                <a:solidFill>
                  <a:srgbClr val="FFFFFF"/>
                </a:solidFill>
              </a:rPr>
              <a:t>bnerness@ccrma.stanford.edu </a:t>
            </a:r>
            <a:endParaRPr sz="1200">
              <a:solidFill>
                <a:srgbClr val="FFFFFF"/>
              </a:solidFill>
            </a:endParaRPr>
          </a:p>
        </p:txBody>
      </p:sp>
      <p:pic>
        <p:nvPicPr>
          <p:cNvPr id="56" name="Google Shape;56;p13"/>
          <p:cNvPicPr preferRelativeResize="0"/>
          <p:nvPr/>
        </p:nvPicPr>
        <p:blipFill>
          <a:blip r:embed="rId3">
            <a:alphaModFix/>
          </a:blip>
          <a:stretch>
            <a:fillRect/>
          </a:stretch>
        </p:blipFill>
        <p:spPr>
          <a:xfrm>
            <a:off x="6468450" y="4672400"/>
            <a:ext cx="2675547" cy="398250"/>
          </a:xfrm>
          <a:prstGeom prst="rect">
            <a:avLst/>
          </a:prstGeom>
          <a:noFill/>
          <a:ln>
            <a:noFill/>
          </a:ln>
        </p:spPr>
      </p:pic>
      <p:pic>
        <p:nvPicPr>
          <p:cNvPr id="57" name="Google Shape;57;p13"/>
          <p:cNvPicPr preferRelativeResize="0"/>
          <p:nvPr/>
        </p:nvPicPr>
        <p:blipFill>
          <a:blip r:embed="rId4">
            <a:alphaModFix/>
          </a:blip>
          <a:stretch>
            <a:fillRect/>
          </a:stretch>
        </p:blipFill>
        <p:spPr>
          <a:xfrm>
            <a:off x="2930238" y="2817673"/>
            <a:ext cx="3283525" cy="2325825"/>
          </a:xfrm>
          <a:prstGeom prst="rect">
            <a:avLst/>
          </a:prstGeom>
          <a:noFill/>
          <a:ln>
            <a:noFill/>
          </a:ln>
        </p:spPr>
      </p:pic>
      <p:pic>
        <p:nvPicPr>
          <p:cNvPr id="58" name="Google Shape;58;p13"/>
          <p:cNvPicPr preferRelativeResize="0"/>
          <p:nvPr/>
        </p:nvPicPr>
        <p:blipFill>
          <a:blip r:embed="rId5">
            <a:alphaModFix/>
          </a:blip>
          <a:stretch>
            <a:fillRect/>
          </a:stretch>
        </p:blipFill>
        <p:spPr>
          <a:xfrm>
            <a:off x="0" y="3746600"/>
            <a:ext cx="1396900" cy="1396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idx="1" type="subTitle"/>
          </p:nvPr>
        </p:nvSpPr>
        <p:spPr>
          <a:xfrm>
            <a:off x="311700" y="987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accent5"/>
                </a:solidFill>
              </a:rPr>
              <a:t>Methods</a:t>
            </a:r>
            <a:endParaRPr>
              <a:solidFill>
                <a:schemeClr val="accent5"/>
              </a:solidFill>
            </a:endParaRPr>
          </a:p>
        </p:txBody>
      </p:sp>
      <p:sp>
        <p:nvSpPr>
          <p:cNvPr id="130" name="Google Shape;130;p22"/>
          <p:cNvSpPr txBox="1"/>
          <p:nvPr/>
        </p:nvSpPr>
        <p:spPr>
          <a:xfrm>
            <a:off x="311700" y="891325"/>
            <a:ext cx="5944800" cy="344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accent5"/>
              </a:solidFill>
            </a:endParaRPr>
          </a:p>
          <a:p>
            <a:pPr indent="0" lvl="0" marL="0" rtl="0" algn="l">
              <a:spcBef>
                <a:spcPts val="0"/>
              </a:spcBef>
              <a:spcAft>
                <a:spcPts val="0"/>
              </a:spcAft>
              <a:buNone/>
            </a:pPr>
            <a:r>
              <a:t/>
            </a:r>
            <a:endParaRPr sz="1600">
              <a:solidFill>
                <a:schemeClr val="lt2"/>
              </a:solidFill>
            </a:endParaRPr>
          </a:p>
          <a:p>
            <a:pPr indent="-304800" lvl="0" marL="457200" rtl="0" algn="l">
              <a:spcBef>
                <a:spcPts val="0"/>
              </a:spcBef>
              <a:spcAft>
                <a:spcPts val="0"/>
              </a:spcAft>
              <a:buClr>
                <a:srgbClr val="FFFFFF"/>
              </a:buClr>
              <a:buSzPts val="1200"/>
              <a:buChar char="●"/>
            </a:pPr>
            <a:r>
              <a:rPr lang="en" sz="1200">
                <a:solidFill>
                  <a:schemeClr val="dk1"/>
                </a:solidFill>
              </a:rPr>
              <a:t>We asked UCSD special collections to produce high resolution scans of:</a:t>
            </a:r>
            <a:endParaRPr sz="1200">
              <a:solidFill>
                <a:srgbClr val="FFFFFF"/>
              </a:solidFill>
            </a:endParaRPr>
          </a:p>
          <a:p>
            <a:pPr indent="-304800" lvl="1" marL="914400" rtl="0" algn="l">
              <a:spcBef>
                <a:spcPts val="0"/>
              </a:spcBef>
              <a:spcAft>
                <a:spcPts val="0"/>
              </a:spcAft>
              <a:buClr>
                <a:srgbClr val="FFFFFF"/>
              </a:buClr>
              <a:buSzPts val="1200"/>
              <a:buAutoNum type="alphaLcPeriod"/>
            </a:pPr>
            <a:r>
              <a:rPr lang="en" sz="1200">
                <a:solidFill>
                  <a:srgbClr val="FFFFFF"/>
                </a:solidFill>
              </a:rPr>
              <a:t>Behavioral </a:t>
            </a:r>
            <a:endParaRPr sz="1200">
              <a:solidFill>
                <a:srgbClr val="FFFFFF"/>
              </a:solidFill>
            </a:endParaRPr>
          </a:p>
          <a:p>
            <a:pPr indent="-304800" lvl="2" marL="1371600" rtl="0" algn="l">
              <a:spcBef>
                <a:spcPts val="0"/>
              </a:spcBef>
              <a:spcAft>
                <a:spcPts val="0"/>
              </a:spcAft>
              <a:buClr>
                <a:srgbClr val="FFFFFF"/>
              </a:buClr>
              <a:buSzPts val="1200"/>
              <a:buAutoNum type="romanLcPeriod"/>
            </a:pPr>
            <a:r>
              <a:rPr lang="en" sz="1200">
                <a:solidFill>
                  <a:srgbClr val="FFFFFF"/>
                </a:solidFill>
              </a:rPr>
              <a:t>Seashore </a:t>
            </a:r>
            <a:endParaRPr sz="1200">
              <a:solidFill>
                <a:srgbClr val="FFFFFF"/>
              </a:solidFill>
            </a:endParaRPr>
          </a:p>
          <a:p>
            <a:pPr indent="-304800" lvl="3" marL="1828800" rtl="0" algn="l">
              <a:spcBef>
                <a:spcPts val="0"/>
              </a:spcBef>
              <a:spcAft>
                <a:spcPts val="0"/>
              </a:spcAft>
              <a:buClr>
                <a:srgbClr val="FFFFFF"/>
              </a:buClr>
              <a:buSzPts val="1200"/>
              <a:buAutoNum type="arabicPeriod"/>
            </a:pPr>
            <a:r>
              <a:rPr lang="en" sz="1200">
                <a:solidFill>
                  <a:srgbClr val="FFFFFF"/>
                </a:solidFill>
              </a:rPr>
              <a:t>16 participants</a:t>
            </a:r>
            <a:endParaRPr sz="1200">
              <a:solidFill>
                <a:srgbClr val="FFFFFF"/>
              </a:solidFill>
            </a:endParaRPr>
          </a:p>
          <a:p>
            <a:pPr indent="-304800" lvl="2" marL="1371600" rtl="0" algn="l">
              <a:spcBef>
                <a:spcPts val="0"/>
              </a:spcBef>
              <a:spcAft>
                <a:spcPts val="0"/>
              </a:spcAft>
              <a:buClr>
                <a:srgbClr val="FFFFFF"/>
              </a:buClr>
              <a:buSzPts val="1200"/>
              <a:buAutoNum type="romanLcPeriod"/>
            </a:pPr>
            <a:r>
              <a:rPr lang="en" sz="1200">
                <a:solidFill>
                  <a:srgbClr val="FFFFFF"/>
                </a:solidFill>
              </a:rPr>
              <a:t>Betts </a:t>
            </a:r>
            <a:endParaRPr sz="1200">
              <a:solidFill>
                <a:srgbClr val="FFFFFF"/>
              </a:solidFill>
            </a:endParaRPr>
          </a:p>
          <a:p>
            <a:pPr indent="-304800" lvl="3" marL="1828800" rtl="0" algn="l">
              <a:spcBef>
                <a:spcPts val="0"/>
              </a:spcBef>
              <a:spcAft>
                <a:spcPts val="0"/>
              </a:spcAft>
              <a:buClr>
                <a:srgbClr val="FFFFFF"/>
              </a:buClr>
              <a:buSzPts val="1200"/>
              <a:buAutoNum type="arabicPeriod"/>
            </a:pPr>
            <a:r>
              <a:rPr lang="en" sz="1200">
                <a:solidFill>
                  <a:srgbClr val="FFFFFF"/>
                </a:solidFill>
              </a:rPr>
              <a:t>16 participants</a:t>
            </a:r>
            <a:endParaRPr sz="1200">
              <a:solidFill>
                <a:srgbClr val="FFFFFF"/>
              </a:solidFill>
            </a:endParaRPr>
          </a:p>
          <a:p>
            <a:pPr indent="-304800" lvl="1" marL="914400" rtl="0" algn="l">
              <a:spcBef>
                <a:spcPts val="0"/>
              </a:spcBef>
              <a:spcAft>
                <a:spcPts val="0"/>
              </a:spcAft>
              <a:buClr>
                <a:srgbClr val="FFFFFF"/>
              </a:buClr>
              <a:buSzPts val="1200"/>
              <a:buAutoNum type="alphaLcPeriod"/>
            </a:pPr>
            <a:r>
              <a:rPr lang="en" sz="1200">
                <a:solidFill>
                  <a:srgbClr val="FFFFFF"/>
                </a:solidFill>
              </a:rPr>
              <a:t>EEG </a:t>
            </a:r>
            <a:endParaRPr sz="1200">
              <a:solidFill>
                <a:srgbClr val="FFFFFF"/>
              </a:solidFill>
            </a:endParaRPr>
          </a:p>
          <a:p>
            <a:pPr indent="-304800" lvl="2" marL="1371600" rtl="0" algn="l">
              <a:spcBef>
                <a:spcPts val="0"/>
              </a:spcBef>
              <a:spcAft>
                <a:spcPts val="0"/>
              </a:spcAft>
              <a:buClr>
                <a:srgbClr val="FFFFFF"/>
              </a:buClr>
              <a:buSzPts val="1200"/>
              <a:buAutoNum type="romanLcPeriod"/>
            </a:pPr>
            <a:r>
              <a:rPr lang="en" sz="1200">
                <a:solidFill>
                  <a:srgbClr val="FFFFFF"/>
                </a:solidFill>
              </a:rPr>
              <a:t>640 pages of high resolution scans</a:t>
            </a:r>
            <a:endParaRPr sz="1200">
              <a:solidFill>
                <a:srgbClr val="FFFFFF"/>
              </a:solidFill>
            </a:endParaRPr>
          </a:p>
          <a:p>
            <a:pPr indent="-304800" lvl="3" marL="1828800" rtl="0" algn="l">
              <a:spcBef>
                <a:spcPts val="0"/>
              </a:spcBef>
              <a:spcAft>
                <a:spcPts val="0"/>
              </a:spcAft>
              <a:buClr>
                <a:srgbClr val="FFFFFF"/>
              </a:buClr>
              <a:buSzPts val="1200"/>
              <a:buAutoNum type="arabicPeriod"/>
            </a:pPr>
            <a:r>
              <a:rPr lang="en" sz="1200">
                <a:solidFill>
                  <a:srgbClr val="FFFFFF"/>
                </a:solidFill>
              </a:rPr>
              <a:t>11 participants with </a:t>
            </a:r>
            <a:r>
              <a:rPr lang="en" sz="1200">
                <a:solidFill>
                  <a:schemeClr val="accent1"/>
                </a:solidFill>
              </a:rPr>
              <a:t>before</a:t>
            </a:r>
            <a:r>
              <a:rPr lang="en" sz="1200">
                <a:solidFill>
                  <a:srgbClr val="FFFFFF"/>
                </a:solidFill>
              </a:rPr>
              <a:t> and </a:t>
            </a:r>
            <a:r>
              <a:rPr lang="en" sz="1200">
                <a:solidFill>
                  <a:schemeClr val="accent4"/>
                </a:solidFill>
              </a:rPr>
              <a:t>after</a:t>
            </a:r>
            <a:r>
              <a:rPr lang="en" sz="1200">
                <a:solidFill>
                  <a:srgbClr val="FFFFFF"/>
                </a:solidFill>
              </a:rPr>
              <a:t> data</a:t>
            </a:r>
            <a:endParaRPr sz="1200">
              <a:solidFill>
                <a:srgbClr val="FFFFFF"/>
              </a:solidFill>
            </a:endParaRPr>
          </a:p>
          <a:p>
            <a:pPr indent="-304800" lvl="3" marL="1828800" rtl="0" algn="l">
              <a:spcBef>
                <a:spcPts val="0"/>
              </a:spcBef>
              <a:spcAft>
                <a:spcPts val="0"/>
              </a:spcAft>
              <a:buClr>
                <a:srgbClr val="FFFFFF"/>
              </a:buClr>
              <a:buSzPts val="1200"/>
              <a:buAutoNum type="arabicPeriod"/>
            </a:pPr>
            <a:r>
              <a:rPr lang="en" sz="1200">
                <a:solidFill>
                  <a:srgbClr val="FFFFFF"/>
                </a:solidFill>
              </a:rPr>
              <a:t>6 participants with only </a:t>
            </a:r>
            <a:r>
              <a:rPr lang="en" sz="1200">
                <a:solidFill>
                  <a:schemeClr val="accent1"/>
                </a:solidFill>
              </a:rPr>
              <a:t>before </a:t>
            </a:r>
            <a:endParaRPr sz="1200">
              <a:solidFill>
                <a:schemeClr val="accent2"/>
              </a:solidFill>
            </a:endParaRPr>
          </a:p>
          <a:p>
            <a:pPr indent="-304800" lvl="3" marL="1828800" rtl="0" algn="l">
              <a:spcBef>
                <a:spcPts val="0"/>
              </a:spcBef>
              <a:spcAft>
                <a:spcPts val="0"/>
              </a:spcAft>
              <a:buClr>
                <a:schemeClr val="accent2"/>
              </a:buClr>
              <a:buSzPts val="1200"/>
              <a:buAutoNum type="arabicPeriod"/>
            </a:pPr>
            <a:r>
              <a:rPr lang="en" sz="1200">
                <a:solidFill>
                  <a:schemeClr val="accent2"/>
                </a:solidFill>
              </a:rPr>
              <a:t>2 participants with only </a:t>
            </a:r>
            <a:r>
              <a:rPr lang="en" sz="1200">
                <a:solidFill>
                  <a:schemeClr val="accent4"/>
                </a:solidFill>
              </a:rPr>
              <a:t>after</a:t>
            </a:r>
            <a:r>
              <a:rPr lang="en" sz="1200">
                <a:solidFill>
                  <a:schemeClr val="accent2"/>
                </a:solidFill>
              </a:rPr>
              <a:t> </a:t>
            </a:r>
            <a:endParaRPr sz="1200">
              <a:solidFill>
                <a:schemeClr val="accent2"/>
              </a:solidFill>
            </a:endParaRPr>
          </a:p>
          <a:p>
            <a:pPr indent="-304800" lvl="3" marL="1828800" rtl="0" algn="l">
              <a:spcBef>
                <a:spcPts val="0"/>
              </a:spcBef>
              <a:spcAft>
                <a:spcPts val="0"/>
              </a:spcAft>
              <a:buClr>
                <a:schemeClr val="accent2"/>
              </a:buClr>
              <a:buSzPts val="1200"/>
              <a:buAutoNum type="arabicPeriod"/>
            </a:pPr>
            <a:r>
              <a:rPr lang="en" sz="1200">
                <a:solidFill>
                  <a:schemeClr val="accent2"/>
                </a:solidFill>
              </a:rPr>
              <a:t>Recorded at 2 occipital electrode sites </a:t>
            </a:r>
            <a:endParaRPr sz="1200">
              <a:solidFill>
                <a:schemeClr val="accent2"/>
              </a:solidFill>
            </a:endParaRPr>
          </a:p>
          <a:p>
            <a:pPr indent="-304800" lvl="4" marL="2286000" rtl="0" algn="l">
              <a:spcBef>
                <a:spcPts val="0"/>
              </a:spcBef>
              <a:spcAft>
                <a:spcPts val="0"/>
              </a:spcAft>
              <a:buClr>
                <a:schemeClr val="accent2"/>
              </a:buClr>
              <a:buSzPts val="1200"/>
              <a:buAutoNum type="alphaLcPeriod"/>
            </a:pPr>
            <a:r>
              <a:rPr lang="en" sz="1200">
                <a:solidFill>
                  <a:schemeClr val="accent2"/>
                </a:solidFill>
              </a:rPr>
              <a:t>(O1, O2)</a:t>
            </a:r>
            <a:endParaRPr sz="1200">
              <a:solidFill>
                <a:schemeClr val="accent2"/>
              </a:solidFill>
            </a:endParaRPr>
          </a:p>
          <a:p>
            <a:pPr indent="-304800" lvl="1" marL="914400" rtl="0" algn="l">
              <a:spcBef>
                <a:spcPts val="0"/>
              </a:spcBef>
              <a:spcAft>
                <a:spcPts val="0"/>
              </a:spcAft>
              <a:buClr>
                <a:schemeClr val="accent2"/>
              </a:buClr>
              <a:buSzPts val="1200"/>
              <a:buAutoNum type="alphaLcPeriod"/>
            </a:pPr>
            <a:r>
              <a:rPr lang="en" sz="1200">
                <a:solidFill>
                  <a:schemeClr val="accent2"/>
                </a:solidFill>
              </a:rPr>
              <a:t>Diaries from 7 participants</a:t>
            </a:r>
            <a:endParaRPr sz="1200">
              <a:solidFill>
                <a:srgbClr val="FFFFFF"/>
              </a:solidFill>
            </a:endParaRPr>
          </a:p>
          <a:p>
            <a:pPr indent="0" lvl="0" marL="0" rtl="0" algn="l">
              <a:spcBef>
                <a:spcPts val="0"/>
              </a:spcBef>
              <a:spcAft>
                <a:spcPts val="0"/>
              </a:spcAft>
              <a:buNone/>
            </a:pPr>
            <a:r>
              <a:t/>
            </a:r>
            <a:endParaRPr/>
          </a:p>
        </p:txBody>
      </p:sp>
      <p:pic>
        <p:nvPicPr>
          <p:cNvPr id="131" name="Google Shape;131;p22"/>
          <p:cNvPicPr preferRelativeResize="0"/>
          <p:nvPr/>
        </p:nvPicPr>
        <p:blipFill>
          <a:blip r:embed="rId3">
            <a:alphaModFix/>
          </a:blip>
          <a:stretch>
            <a:fillRect/>
          </a:stretch>
        </p:blipFill>
        <p:spPr>
          <a:xfrm>
            <a:off x="6430148" y="233600"/>
            <a:ext cx="2465100" cy="2775526"/>
          </a:xfrm>
          <a:prstGeom prst="rect">
            <a:avLst/>
          </a:prstGeom>
          <a:noFill/>
          <a:ln>
            <a:noFill/>
          </a:ln>
        </p:spPr>
      </p:pic>
      <p:pic>
        <p:nvPicPr>
          <p:cNvPr id="132" name="Google Shape;132;p22"/>
          <p:cNvPicPr preferRelativeResize="0"/>
          <p:nvPr/>
        </p:nvPicPr>
        <p:blipFill>
          <a:blip r:embed="rId4">
            <a:alphaModFix/>
          </a:blip>
          <a:stretch>
            <a:fillRect/>
          </a:stretch>
        </p:blipFill>
        <p:spPr>
          <a:xfrm>
            <a:off x="5999405" y="1051651"/>
            <a:ext cx="2060299" cy="3040176"/>
          </a:xfrm>
          <a:prstGeom prst="rect">
            <a:avLst/>
          </a:prstGeom>
          <a:noFill/>
          <a:ln>
            <a:noFill/>
          </a:ln>
        </p:spPr>
      </p:pic>
      <p:pic>
        <p:nvPicPr>
          <p:cNvPr id="133" name="Google Shape;133;p22"/>
          <p:cNvPicPr preferRelativeResize="0"/>
          <p:nvPr/>
        </p:nvPicPr>
        <p:blipFill rotWithShape="1">
          <a:blip r:embed="rId5">
            <a:alphaModFix/>
          </a:blip>
          <a:srcRect b="0" l="0" r="32998" t="0"/>
          <a:stretch/>
        </p:blipFill>
        <p:spPr>
          <a:xfrm>
            <a:off x="5281725" y="2376400"/>
            <a:ext cx="3721426" cy="2636025"/>
          </a:xfrm>
          <a:prstGeom prst="rect">
            <a:avLst/>
          </a:prstGeom>
          <a:noFill/>
          <a:ln>
            <a:noFill/>
          </a:ln>
        </p:spPr>
      </p:pic>
      <p:sp>
        <p:nvSpPr>
          <p:cNvPr id="134" name="Google Shape;134;p22"/>
          <p:cNvSpPr txBox="1"/>
          <p:nvPr/>
        </p:nvSpPr>
        <p:spPr>
          <a:xfrm>
            <a:off x="3463200" y="583175"/>
            <a:ext cx="2217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5"/>
                </a:solidFill>
              </a:rPr>
              <a:t>Meditation Project (1973)</a:t>
            </a:r>
            <a:endParaRPr>
              <a:solidFill>
                <a:schemeClr val="accent5"/>
              </a:solidFill>
            </a:endParaRPr>
          </a:p>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3"/>
          <p:cNvPicPr preferRelativeResize="0"/>
          <p:nvPr/>
        </p:nvPicPr>
        <p:blipFill>
          <a:blip r:embed="rId3">
            <a:alphaModFix/>
          </a:blip>
          <a:stretch>
            <a:fillRect/>
          </a:stretch>
        </p:blipFill>
        <p:spPr>
          <a:xfrm>
            <a:off x="6430148" y="233600"/>
            <a:ext cx="2465100" cy="2775526"/>
          </a:xfrm>
          <a:prstGeom prst="rect">
            <a:avLst/>
          </a:prstGeom>
          <a:noFill/>
          <a:ln>
            <a:noFill/>
          </a:ln>
        </p:spPr>
      </p:pic>
      <p:pic>
        <p:nvPicPr>
          <p:cNvPr id="140" name="Google Shape;140;p23"/>
          <p:cNvPicPr preferRelativeResize="0"/>
          <p:nvPr/>
        </p:nvPicPr>
        <p:blipFill>
          <a:blip r:embed="rId4">
            <a:alphaModFix/>
          </a:blip>
          <a:stretch>
            <a:fillRect/>
          </a:stretch>
        </p:blipFill>
        <p:spPr>
          <a:xfrm>
            <a:off x="5999405" y="1051651"/>
            <a:ext cx="2060299" cy="3040176"/>
          </a:xfrm>
          <a:prstGeom prst="rect">
            <a:avLst/>
          </a:prstGeom>
          <a:noFill/>
          <a:ln>
            <a:noFill/>
          </a:ln>
        </p:spPr>
      </p:pic>
      <p:pic>
        <p:nvPicPr>
          <p:cNvPr id="141" name="Google Shape;141;p23"/>
          <p:cNvPicPr preferRelativeResize="0"/>
          <p:nvPr/>
        </p:nvPicPr>
        <p:blipFill rotWithShape="1">
          <a:blip r:embed="rId5">
            <a:alphaModFix/>
          </a:blip>
          <a:srcRect b="0" l="0" r="32998" t="0"/>
          <a:stretch/>
        </p:blipFill>
        <p:spPr>
          <a:xfrm>
            <a:off x="5281725" y="2376400"/>
            <a:ext cx="3721426" cy="2636025"/>
          </a:xfrm>
          <a:prstGeom prst="rect">
            <a:avLst/>
          </a:prstGeom>
          <a:noFill/>
          <a:ln>
            <a:noFill/>
          </a:ln>
        </p:spPr>
      </p:pic>
      <p:sp>
        <p:nvSpPr>
          <p:cNvPr id="142" name="Google Shape;142;p23"/>
          <p:cNvSpPr txBox="1"/>
          <p:nvPr>
            <p:ph idx="1" type="subTitle"/>
          </p:nvPr>
        </p:nvSpPr>
        <p:spPr>
          <a:xfrm>
            <a:off x="311700" y="987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accent5"/>
                </a:solidFill>
              </a:rPr>
              <a:t>Methods</a:t>
            </a:r>
            <a:endParaRPr>
              <a:solidFill>
                <a:schemeClr val="accent5"/>
              </a:solidFill>
            </a:endParaRPr>
          </a:p>
        </p:txBody>
      </p:sp>
      <p:sp>
        <p:nvSpPr>
          <p:cNvPr id="143" name="Google Shape;143;p23"/>
          <p:cNvSpPr txBox="1"/>
          <p:nvPr/>
        </p:nvSpPr>
        <p:spPr>
          <a:xfrm>
            <a:off x="311700" y="891325"/>
            <a:ext cx="5441100" cy="344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accent5"/>
              </a:solidFill>
            </a:endParaRPr>
          </a:p>
          <a:p>
            <a:pPr indent="0" lvl="0" marL="0" rtl="0" algn="l">
              <a:spcBef>
                <a:spcPts val="0"/>
              </a:spcBef>
              <a:spcAft>
                <a:spcPts val="0"/>
              </a:spcAft>
              <a:buNone/>
            </a:pPr>
            <a:r>
              <a:t/>
            </a:r>
            <a:endParaRPr sz="1600">
              <a:solidFill>
                <a:schemeClr val="lt2"/>
              </a:solidFill>
            </a:endParaRPr>
          </a:p>
          <a:p>
            <a:pPr indent="-304800" lvl="0" marL="457200" rtl="0" algn="l">
              <a:spcBef>
                <a:spcPts val="0"/>
              </a:spcBef>
              <a:spcAft>
                <a:spcPts val="0"/>
              </a:spcAft>
              <a:buClr>
                <a:srgbClr val="FFFFFF"/>
              </a:buClr>
              <a:buSzPts val="1200"/>
              <a:buChar char="●"/>
            </a:pPr>
            <a:r>
              <a:rPr lang="en" sz="1200">
                <a:solidFill>
                  <a:srgbClr val="FFFFFF"/>
                </a:solidFill>
              </a:rPr>
              <a:t>Original data received from UCSD special collections</a:t>
            </a:r>
            <a:endParaRPr sz="1200">
              <a:solidFill>
                <a:srgbClr val="FFFFFF"/>
              </a:solidFill>
            </a:endParaRPr>
          </a:p>
          <a:p>
            <a:pPr indent="-304800" lvl="1" marL="914400" rtl="0" algn="l">
              <a:spcBef>
                <a:spcPts val="0"/>
              </a:spcBef>
              <a:spcAft>
                <a:spcPts val="0"/>
              </a:spcAft>
              <a:buClr>
                <a:srgbClr val="FFFFFF"/>
              </a:buClr>
              <a:buSzPts val="1200"/>
              <a:buAutoNum type="alphaLcPeriod"/>
            </a:pPr>
            <a:r>
              <a:rPr lang="en" sz="1200">
                <a:solidFill>
                  <a:srgbClr val="FFFFFF"/>
                </a:solidFill>
              </a:rPr>
              <a:t>Behavioral </a:t>
            </a:r>
            <a:endParaRPr sz="1200">
              <a:solidFill>
                <a:srgbClr val="FFFFFF"/>
              </a:solidFill>
            </a:endParaRPr>
          </a:p>
          <a:p>
            <a:pPr indent="-304800" lvl="2" marL="1371600" rtl="0" algn="l">
              <a:spcBef>
                <a:spcPts val="0"/>
              </a:spcBef>
              <a:spcAft>
                <a:spcPts val="0"/>
              </a:spcAft>
              <a:buClr>
                <a:srgbClr val="FFFFFF"/>
              </a:buClr>
              <a:buSzPts val="1200"/>
              <a:buAutoNum type="romanLcPeriod"/>
            </a:pPr>
            <a:r>
              <a:rPr lang="en" sz="1200">
                <a:solidFill>
                  <a:srgbClr val="FFFFFF"/>
                </a:solidFill>
              </a:rPr>
              <a:t>Seashore </a:t>
            </a:r>
            <a:endParaRPr sz="1200">
              <a:solidFill>
                <a:srgbClr val="FFFFFF"/>
              </a:solidFill>
            </a:endParaRPr>
          </a:p>
          <a:p>
            <a:pPr indent="-304800" lvl="3" marL="1828800" rtl="0" algn="l">
              <a:spcBef>
                <a:spcPts val="0"/>
              </a:spcBef>
              <a:spcAft>
                <a:spcPts val="0"/>
              </a:spcAft>
              <a:buClr>
                <a:srgbClr val="FFFFFF"/>
              </a:buClr>
              <a:buSzPts val="1200"/>
              <a:buAutoNum type="arabicPeriod"/>
            </a:pPr>
            <a:r>
              <a:rPr lang="en" sz="1200">
                <a:solidFill>
                  <a:srgbClr val="FFFFFF"/>
                </a:solidFill>
              </a:rPr>
              <a:t>16 participants</a:t>
            </a:r>
            <a:endParaRPr sz="1200">
              <a:solidFill>
                <a:srgbClr val="FFFFFF"/>
              </a:solidFill>
            </a:endParaRPr>
          </a:p>
          <a:p>
            <a:pPr indent="-304800" lvl="2" marL="1371600" rtl="0" algn="l">
              <a:spcBef>
                <a:spcPts val="0"/>
              </a:spcBef>
              <a:spcAft>
                <a:spcPts val="0"/>
              </a:spcAft>
              <a:buClr>
                <a:srgbClr val="FFFFFF"/>
              </a:buClr>
              <a:buSzPts val="1200"/>
              <a:buAutoNum type="romanLcPeriod"/>
            </a:pPr>
            <a:r>
              <a:rPr lang="en" sz="1200">
                <a:solidFill>
                  <a:srgbClr val="FFFFFF"/>
                </a:solidFill>
              </a:rPr>
              <a:t>Betts </a:t>
            </a:r>
            <a:endParaRPr sz="1200">
              <a:solidFill>
                <a:srgbClr val="FFFFFF"/>
              </a:solidFill>
            </a:endParaRPr>
          </a:p>
          <a:p>
            <a:pPr indent="-304800" lvl="3" marL="1828800" rtl="0" algn="l">
              <a:spcBef>
                <a:spcPts val="0"/>
              </a:spcBef>
              <a:spcAft>
                <a:spcPts val="0"/>
              </a:spcAft>
              <a:buClr>
                <a:srgbClr val="FFFFFF"/>
              </a:buClr>
              <a:buSzPts val="1200"/>
              <a:buAutoNum type="arabicPeriod"/>
            </a:pPr>
            <a:r>
              <a:rPr lang="en" sz="1200">
                <a:solidFill>
                  <a:srgbClr val="FFFFFF"/>
                </a:solidFill>
              </a:rPr>
              <a:t>16 participants</a:t>
            </a:r>
            <a:endParaRPr sz="1200">
              <a:solidFill>
                <a:srgbClr val="FFFFFF"/>
              </a:solidFill>
            </a:endParaRPr>
          </a:p>
          <a:p>
            <a:pPr indent="-304800" lvl="1" marL="914400" rtl="0" algn="l">
              <a:spcBef>
                <a:spcPts val="0"/>
              </a:spcBef>
              <a:spcAft>
                <a:spcPts val="0"/>
              </a:spcAft>
              <a:buClr>
                <a:srgbClr val="FFFFFF"/>
              </a:buClr>
              <a:buSzPts val="1200"/>
              <a:buAutoNum type="alphaLcPeriod"/>
            </a:pPr>
            <a:r>
              <a:rPr lang="en" sz="1200">
                <a:solidFill>
                  <a:srgbClr val="FFFFFF"/>
                </a:solidFill>
              </a:rPr>
              <a:t>EEG </a:t>
            </a:r>
            <a:endParaRPr sz="1200">
              <a:solidFill>
                <a:srgbClr val="FFFFFF"/>
              </a:solidFill>
            </a:endParaRPr>
          </a:p>
          <a:p>
            <a:pPr indent="-304800" lvl="2" marL="1371600" rtl="0" algn="l">
              <a:spcBef>
                <a:spcPts val="0"/>
              </a:spcBef>
              <a:spcAft>
                <a:spcPts val="0"/>
              </a:spcAft>
              <a:buClr>
                <a:srgbClr val="FFFFFF"/>
              </a:buClr>
              <a:buSzPts val="1200"/>
              <a:buAutoNum type="romanLcPeriod"/>
            </a:pPr>
            <a:r>
              <a:rPr lang="en" sz="1200">
                <a:solidFill>
                  <a:srgbClr val="FFFFFF"/>
                </a:solidFill>
              </a:rPr>
              <a:t>640 pages of high resolution scans</a:t>
            </a:r>
            <a:endParaRPr sz="1200">
              <a:solidFill>
                <a:srgbClr val="FFFFFF"/>
              </a:solidFill>
            </a:endParaRPr>
          </a:p>
          <a:p>
            <a:pPr indent="-304800" lvl="3" marL="1828800" rtl="0" algn="l">
              <a:spcBef>
                <a:spcPts val="0"/>
              </a:spcBef>
              <a:spcAft>
                <a:spcPts val="0"/>
              </a:spcAft>
              <a:buClr>
                <a:srgbClr val="FFFFFF"/>
              </a:buClr>
              <a:buSzPts val="1200"/>
              <a:buAutoNum type="arabicPeriod"/>
            </a:pPr>
            <a:r>
              <a:rPr lang="en" sz="1200">
                <a:solidFill>
                  <a:srgbClr val="FFFFFF"/>
                </a:solidFill>
              </a:rPr>
              <a:t>11 participants with </a:t>
            </a:r>
            <a:r>
              <a:rPr lang="en" sz="1200">
                <a:solidFill>
                  <a:schemeClr val="accent1"/>
                </a:solidFill>
              </a:rPr>
              <a:t>before</a:t>
            </a:r>
            <a:r>
              <a:rPr lang="en" sz="1200">
                <a:solidFill>
                  <a:srgbClr val="FFFFFF"/>
                </a:solidFill>
              </a:rPr>
              <a:t> and </a:t>
            </a:r>
            <a:r>
              <a:rPr lang="en" sz="1200">
                <a:solidFill>
                  <a:schemeClr val="accent4"/>
                </a:solidFill>
              </a:rPr>
              <a:t>after</a:t>
            </a:r>
            <a:r>
              <a:rPr lang="en" sz="1200">
                <a:solidFill>
                  <a:srgbClr val="FFFFFF"/>
                </a:solidFill>
              </a:rPr>
              <a:t> data</a:t>
            </a:r>
            <a:endParaRPr sz="1200">
              <a:solidFill>
                <a:srgbClr val="FFFFFF"/>
              </a:solidFill>
            </a:endParaRPr>
          </a:p>
          <a:p>
            <a:pPr indent="-304800" lvl="3" marL="1828800" rtl="0" algn="l">
              <a:spcBef>
                <a:spcPts val="0"/>
              </a:spcBef>
              <a:spcAft>
                <a:spcPts val="0"/>
              </a:spcAft>
              <a:buClr>
                <a:srgbClr val="FFFFFF"/>
              </a:buClr>
              <a:buSzPts val="1200"/>
              <a:buAutoNum type="arabicPeriod"/>
            </a:pPr>
            <a:r>
              <a:rPr lang="en" sz="1200">
                <a:solidFill>
                  <a:srgbClr val="FFFFFF"/>
                </a:solidFill>
              </a:rPr>
              <a:t>6 participants with only </a:t>
            </a:r>
            <a:r>
              <a:rPr lang="en" sz="1200">
                <a:solidFill>
                  <a:schemeClr val="accent1"/>
                </a:solidFill>
              </a:rPr>
              <a:t>before </a:t>
            </a:r>
            <a:endParaRPr sz="1200">
              <a:solidFill>
                <a:schemeClr val="accent2"/>
              </a:solidFill>
            </a:endParaRPr>
          </a:p>
          <a:p>
            <a:pPr indent="-304800" lvl="3" marL="1828800" rtl="0" algn="l">
              <a:spcBef>
                <a:spcPts val="0"/>
              </a:spcBef>
              <a:spcAft>
                <a:spcPts val="0"/>
              </a:spcAft>
              <a:buClr>
                <a:schemeClr val="accent2"/>
              </a:buClr>
              <a:buSzPts val="1200"/>
              <a:buAutoNum type="arabicPeriod"/>
            </a:pPr>
            <a:r>
              <a:rPr lang="en" sz="1200">
                <a:solidFill>
                  <a:schemeClr val="accent2"/>
                </a:solidFill>
              </a:rPr>
              <a:t>2 participants with only </a:t>
            </a:r>
            <a:r>
              <a:rPr lang="en" sz="1200">
                <a:solidFill>
                  <a:schemeClr val="accent4"/>
                </a:solidFill>
              </a:rPr>
              <a:t>after</a:t>
            </a:r>
            <a:r>
              <a:rPr lang="en" sz="1200">
                <a:solidFill>
                  <a:schemeClr val="accent2"/>
                </a:solidFill>
              </a:rPr>
              <a:t> </a:t>
            </a:r>
            <a:endParaRPr sz="1200">
              <a:solidFill>
                <a:schemeClr val="accent2"/>
              </a:solidFill>
            </a:endParaRPr>
          </a:p>
          <a:p>
            <a:pPr indent="-304800" lvl="3" marL="1828800" rtl="0" algn="l">
              <a:spcBef>
                <a:spcPts val="0"/>
              </a:spcBef>
              <a:spcAft>
                <a:spcPts val="0"/>
              </a:spcAft>
              <a:buClr>
                <a:schemeClr val="accent2"/>
              </a:buClr>
              <a:buSzPts val="1200"/>
              <a:buAutoNum type="arabicPeriod"/>
            </a:pPr>
            <a:r>
              <a:rPr lang="en" sz="1200">
                <a:solidFill>
                  <a:schemeClr val="accent2"/>
                </a:solidFill>
              </a:rPr>
              <a:t>Recorded at 2 occipital electrode sites </a:t>
            </a:r>
            <a:endParaRPr sz="1200">
              <a:solidFill>
                <a:schemeClr val="accent2"/>
              </a:solidFill>
            </a:endParaRPr>
          </a:p>
          <a:p>
            <a:pPr indent="-304800" lvl="4" marL="2286000" rtl="0" algn="l">
              <a:spcBef>
                <a:spcPts val="0"/>
              </a:spcBef>
              <a:spcAft>
                <a:spcPts val="0"/>
              </a:spcAft>
              <a:buClr>
                <a:schemeClr val="accent2"/>
              </a:buClr>
              <a:buSzPts val="1200"/>
              <a:buAutoNum type="alphaLcPeriod"/>
            </a:pPr>
            <a:r>
              <a:rPr lang="en" sz="1200">
                <a:solidFill>
                  <a:schemeClr val="accent2"/>
                </a:solidFill>
              </a:rPr>
              <a:t>(O1, O2)</a:t>
            </a:r>
            <a:endParaRPr sz="1200">
              <a:solidFill>
                <a:schemeClr val="accent2"/>
              </a:solidFill>
            </a:endParaRPr>
          </a:p>
          <a:p>
            <a:pPr indent="-304800" lvl="1" marL="914400" rtl="0" algn="l">
              <a:spcBef>
                <a:spcPts val="0"/>
              </a:spcBef>
              <a:spcAft>
                <a:spcPts val="0"/>
              </a:spcAft>
              <a:buClr>
                <a:schemeClr val="accent2"/>
              </a:buClr>
              <a:buSzPts val="1200"/>
              <a:buAutoNum type="alphaLcPeriod"/>
            </a:pPr>
            <a:r>
              <a:rPr lang="en" sz="1200">
                <a:solidFill>
                  <a:schemeClr val="accent2"/>
                </a:solidFill>
              </a:rPr>
              <a:t>Diaries from 7 participants</a:t>
            </a:r>
            <a:endParaRPr sz="1200">
              <a:solidFill>
                <a:srgbClr val="FFFFFF"/>
              </a:solidFill>
            </a:endParaRPr>
          </a:p>
          <a:p>
            <a:pPr indent="0" lvl="0" marL="0" rtl="0" algn="l">
              <a:spcBef>
                <a:spcPts val="0"/>
              </a:spcBef>
              <a:spcAft>
                <a:spcPts val="0"/>
              </a:spcAft>
              <a:buNone/>
            </a:pPr>
            <a:r>
              <a:t/>
            </a:r>
            <a:endParaRPr/>
          </a:p>
        </p:txBody>
      </p:sp>
      <p:pic>
        <p:nvPicPr>
          <p:cNvPr id="144" name="Google Shape;144;p23"/>
          <p:cNvPicPr preferRelativeResize="0"/>
          <p:nvPr/>
        </p:nvPicPr>
        <p:blipFill rotWithShape="1">
          <a:blip r:embed="rId6">
            <a:alphaModFix/>
          </a:blip>
          <a:srcRect b="23535" l="0" r="47198" t="0"/>
          <a:stretch/>
        </p:blipFill>
        <p:spPr>
          <a:xfrm>
            <a:off x="5436113" y="3190400"/>
            <a:ext cx="3512923" cy="1691075"/>
          </a:xfrm>
          <a:prstGeom prst="rect">
            <a:avLst/>
          </a:prstGeom>
          <a:noFill/>
          <a:ln>
            <a:noFill/>
          </a:ln>
        </p:spPr>
      </p:pic>
      <p:sp>
        <p:nvSpPr>
          <p:cNvPr id="145" name="Google Shape;145;p23"/>
          <p:cNvSpPr txBox="1"/>
          <p:nvPr/>
        </p:nvSpPr>
        <p:spPr>
          <a:xfrm>
            <a:off x="3463200" y="583175"/>
            <a:ext cx="2217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5"/>
                </a:solidFill>
              </a:rPr>
              <a:t>Meditation Project (1973)</a:t>
            </a:r>
            <a:endParaRPr>
              <a:solidFill>
                <a:schemeClr val="accent5"/>
              </a:solidFill>
            </a:endParaRPr>
          </a:p>
          <a:p>
            <a:pPr indent="0" lvl="0" marL="0" rtl="0" algn="ctr">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4"/>
          <p:cNvSpPr txBox="1"/>
          <p:nvPr>
            <p:ph idx="1" type="subTitle"/>
          </p:nvPr>
        </p:nvSpPr>
        <p:spPr>
          <a:xfrm>
            <a:off x="311700" y="987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accent5"/>
                </a:solidFill>
              </a:rPr>
              <a:t>Methods</a:t>
            </a:r>
            <a:endParaRPr>
              <a:solidFill>
                <a:schemeClr val="accent5"/>
              </a:solidFill>
            </a:endParaRPr>
          </a:p>
        </p:txBody>
      </p:sp>
      <p:sp>
        <p:nvSpPr>
          <p:cNvPr id="151" name="Google Shape;151;p24"/>
          <p:cNvSpPr txBox="1"/>
          <p:nvPr/>
        </p:nvSpPr>
        <p:spPr>
          <a:xfrm>
            <a:off x="311700" y="891325"/>
            <a:ext cx="7763100" cy="360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accent5"/>
              </a:solidFill>
            </a:endParaRPr>
          </a:p>
          <a:p>
            <a:pPr indent="0" lvl="0" marL="0" rtl="0" algn="l">
              <a:spcBef>
                <a:spcPts val="0"/>
              </a:spcBef>
              <a:spcAft>
                <a:spcPts val="0"/>
              </a:spcAft>
              <a:buNone/>
            </a:pPr>
            <a:r>
              <a:t/>
            </a:r>
            <a:endParaRPr>
              <a:solidFill>
                <a:schemeClr val="accent5"/>
              </a:solidFill>
            </a:endParaRPr>
          </a:p>
          <a:p>
            <a:pPr indent="-304800" lvl="0" marL="457200" rtl="0" algn="l">
              <a:spcBef>
                <a:spcPts val="0"/>
              </a:spcBef>
              <a:spcAft>
                <a:spcPts val="0"/>
              </a:spcAft>
              <a:buClr>
                <a:schemeClr val="accent2"/>
              </a:buClr>
              <a:buSzPts val="1200"/>
              <a:buChar char="●"/>
            </a:pPr>
            <a:r>
              <a:rPr lang="en" sz="1200">
                <a:solidFill>
                  <a:schemeClr val="accent2"/>
                </a:solidFill>
              </a:rPr>
              <a:t>Analysis</a:t>
            </a:r>
            <a:endParaRPr sz="1200">
              <a:solidFill>
                <a:schemeClr val="accent2"/>
              </a:solidFill>
            </a:endParaRPr>
          </a:p>
          <a:p>
            <a:pPr indent="-304800" lvl="1" marL="914400" rtl="0" algn="l">
              <a:spcBef>
                <a:spcPts val="0"/>
              </a:spcBef>
              <a:spcAft>
                <a:spcPts val="0"/>
              </a:spcAft>
              <a:buClr>
                <a:schemeClr val="accent2"/>
              </a:buClr>
              <a:buSzPts val="1200"/>
              <a:buChar char="○"/>
            </a:pPr>
            <a:r>
              <a:rPr lang="en" sz="1200">
                <a:solidFill>
                  <a:schemeClr val="accent2"/>
                </a:solidFill>
              </a:rPr>
              <a:t>Behavioral</a:t>
            </a:r>
            <a:endParaRPr sz="1200">
              <a:solidFill>
                <a:schemeClr val="accent2"/>
              </a:solidFill>
            </a:endParaRPr>
          </a:p>
          <a:p>
            <a:pPr indent="-304800" lvl="2" marL="1371600" rtl="0" algn="l">
              <a:spcBef>
                <a:spcPts val="0"/>
              </a:spcBef>
              <a:spcAft>
                <a:spcPts val="0"/>
              </a:spcAft>
              <a:buClr>
                <a:schemeClr val="accent2"/>
              </a:buClr>
              <a:buSzPts val="1200"/>
              <a:buChar char="■"/>
            </a:pPr>
            <a:r>
              <a:rPr lang="en" sz="1200">
                <a:solidFill>
                  <a:schemeClr val="accent2"/>
                </a:solidFill>
              </a:rPr>
              <a:t>Linear mixed effects model because we had multiple subsections in each test  </a:t>
            </a:r>
            <a:endParaRPr sz="1200">
              <a:solidFill>
                <a:schemeClr val="accent2"/>
              </a:solidFill>
            </a:endParaRPr>
          </a:p>
          <a:p>
            <a:pPr indent="-304800" lvl="1" marL="914400" rtl="0" algn="l">
              <a:spcBef>
                <a:spcPts val="0"/>
              </a:spcBef>
              <a:spcAft>
                <a:spcPts val="0"/>
              </a:spcAft>
              <a:buClr>
                <a:schemeClr val="accent2"/>
              </a:buClr>
              <a:buSzPts val="1200"/>
              <a:buChar char="○"/>
            </a:pPr>
            <a:r>
              <a:rPr lang="en" sz="1200">
                <a:solidFill>
                  <a:schemeClr val="accent2"/>
                </a:solidFill>
              </a:rPr>
              <a:t>EEG</a:t>
            </a:r>
            <a:endParaRPr sz="1200">
              <a:solidFill>
                <a:schemeClr val="accent2"/>
              </a:solidFill>
            </a:endParaRPr>
          </a:p>
          <a:p>
            <a:pPr indent="-304800" lvl="2" marL="1371600" rtl="0" algn="l">
              <a:spcBef>
                <a:spcPts val="0"/>
              </a:spcBef>
              <a:spcAft>
                <a:spcPts val="0"/>
              </a:spcAft>
              <a:buClr>
                <a:schemeClr val="accent2"/>
              </a:buClr>
              <a:buSzPts val="1200"/>
              <a:buChar char="■"/>
            </a:pPr>
            <a:r>
              <a:rPr lang="en" sz="1200">
                <a:solidFill>
                  <a:schemeClr val="accent2"/>
                </a:solidFill>
              </a:rPr>
              <a:t>Digitized paper EEG</a:t>
            </a:r>
            <a:endParaRPr sz="1200">
              <a:solidFill>
                <a:schemeClr val="accent2"/>
              </a:solidFill>
            </a:endParaRPr>
          </a:p>
          <a:p>
            <a:pPr indent="-304800" lvl="3" marL="1828800" rtl="0" algn="l">
              <a:spcBef>
                <a:spcPts val="0"/>
              </a:spcBef>
              <a:spcAft>
                <a:spcPts val="0"/>
              </a:spcAft>
              <a:buClr>
                <a:schemeClr val="accent2"/>
              </a:buClr>
              <a:buSzPts val="1200"/>
              <a:buChar char="●"/>
            </a:pPr>
            <a:r>
              <a:rPr lang="en" sz="1200">
                <a:solidFill>
                  <a:schemeClr val="accent2"/>
                </a:solidFill>
              </a:rPr>
              <a:t>Custom MATLAB image processing scripts</a:t>
            </a:r>
            <a:endParaRPr sz="1200">
              <a:solidFill>
                <a:schemeClr val="accent2"/>
              </a:solidFill>
            </a:endParaRPr>
          </a:p>
          <a:p>
            <a:pPr indent="-304800" lvl="2" marL="1371600" rtl="0" algn="l">
              <a:spcBef>
                <a:spcPts val="0"/>
              </a:spcBef>
              <a:spcAft>
                <a:spcPts val="0"/>
              </a:spcAft>
              <a:buClr>
                <a:schemeClr val="accent2"/>
              </a:buClr>
              <a:buSzPts val="1200"/>
              <a:buChar char="■"/>
            </a:pPr>
            <a:r>
              <a:rPr lang="en" sz="1200">
                <a:solidFill>
                  <a:schemeClr val="accent2"/>
                </a:solidFill>
              </a:rPr>
              <a:t>Eliminated artifact-contaminated segments (2 seconds)</a:t>
            </a:r>
            <a:endParaRPr sz="1200">
              <a:solidFill>
                <a:schemeClr val="accent2"/>
              </a:solidFill>
            </a:endParaRPr>
          </a:p>
          <a:p>
            <a:pPr indent="-304800" lvl="2" marL="1371600" rtl="0" algn="l">
              <a:spcBef>
                <a:spcPts val="0"/>
              </a:spcBef>
              <a:spcAft>
                <a:spcPts val="0"/>
              </a:spcAft>
              <a:buClr>
                <a:schemeClr val="accent2"/>
              </a:buClr>
              <a:buSzPts val="1200"/>
              <a:buChar char="■"/>
            </a:pPr>
            <a:r>
              <a:rPr lang="en" sz="1200">
                <a:solidFill>
                  <a:schemeClr val="accent2"/>
                </a:solidFill>
              </a:rPr>
              <a:t>power spectral density (PSD, 1-60 Hz)</a:t>
            </a:r>
            <a:endParaRPr sz="1200">
              <a:solidFill>
                <a:schemeClr val="accent2"/>
              </a:solidFill>
            </a:endParaRPr>
          </a:p>
          <a:p>
            <a:pPr indent="-304800" lvl="2" marL="1371600" rtl="0" algn="l">
              <a:spcBef>
                <a:spcPts val="0"/>
              </a:spcBef>
              <a:spcAft>
                <a:spcPts val="0"/>
              </a:spcAft>
              <a:buClr>
                <a:schemeClr val="accent2"/>
              </a:buClr>
              <a:buSzPts val="1200"/>
              <a:buChar char="■"/>
            </a:pPr>
            <a:r>
              <a:rPr lang="en" sz="1200">
                <a:solidFill>
                  <a:schemeClr val="dk1"/>
                </a:solidFill>
              </a:rPr>
              <a:t>t-test for </a:t>
            </a:r>
            <a:r>
              <a:rPr lang="en" sz="1200">
                <a:solidFill>
                  <a:schemeClr val="accent1"/>
                </a:solidFill>
              </a:rPr>
              <a:t>before</a:t>
            </a:r>
            <a:r>
              <a:rPr lang="en" sz="1200">
                <a:solidFill>
                  <a:schemeClr val="accent2"/>
                </a:solidFill>
              </a:rPr>
              <a:t>/</a:t>
            </a:r>
            <a:r>
              <a:rPr lang="en" sz="1200">
                <a:solidFill>
                  <a:schemeClr val="accent4"/>
                </a:solidFill>
              </a:rPr>
              <a:t>after</a:t>
            </a:r>
            <a:r>
              <a:rPr lang="en" sz="1200">
                <a:solidFill>
                  <a:schemeClr val="accent2"/>
                </a:solidFill>
              </a:rPr>
              <a:t> comparison</a:t>
            </a:r>
            <a:endParaRPr sz="1200">
              <a:solidFill>
                <a:schemeClr val="accent2"/>
              </a:solidFill>
            </a:endParaRPr>
          </a:p>
          <a:p>
            <a:pPr indent="-304800" lvl="2" marL="1371600" rtl="0" algn="l">
              <a:spcBef>
                <a:spcPts val="0"/>
              </a:spcBef>
              <a:spcAft>
                <a:spcPts val="0"/>
              </a:spcAft>
              <a:buClr>
                <a:schemeClr val="accent2"/>
              </a:buClr>
              <a:buSzPts val="1200"/>
              <a:buChar char="■"/>
            </a:pPr>
            <a:r>
              <a:rPr lang="en" sz="1200">
                <a:solidFill>
                  <a:schemeClr val="accent2"/>
                </a:solidFill>
              </a:rPr>
              <a:t>validation: PSD from new EEG recording taken at rest</a:t>
            </a:r>
            <a:endParaRPr sz="1200">
              <a:solidFill>
                <a:schemeClr val="accent2"/>
              </a:solidFill>
            </a:endParaRPr>
          </a:p>
          <a:p>
            <a:pPr indent="-304800" lvl="1" marL="914400" rtl="0" algn="l">
              <a:spcBef>
                <a:spcPts val="0"/>
              </a:spcBef>
              <a:spcAft>
                <a:spcPts val="0"/>
              </a:spcAft>
              <a:buClr>
                <a:schemeClr val="accent2"/>
              </a:buClr>
              <a:buSzPts val="1200"/>
              <a:buChar char="○"/>
            </a:pPr>
            <a:r>
              <a:rPr lang="en" sz="1200">
                <a:solidFill>
                  <a:schemeClr val="accent2"/>
                </a:solidFill>
              </a:rPr>
              <a:t>Literature review</a:t>
            </a:r>
            <a:endParaRPr sz="1200">
              <a:solidFill>
                <a:schemeClr val="accent2"/>
              </a:solidFill>
            </a:endParaRPr>
          </a:p>
          <a:p>
            <a:pPr indent="-304800" lvl="2" marL="1371600" rtl="0" algn="l">
              <a:spcBef>
                <a:spcPts val="0"/>
              </a:spcBef>
              <a:spcAft>
                <a:spcPts val="0"/>
              </a:spcAft>
              <a:buClr>
                <a:schemeClr val="accent2"/>
              </a:buClr>
              <a:buSzPts val="1200"/>
              <a:buChar char="■"/>
            </a:pPr>
            <a:r>
              <a:rPr lang="en" sz="1200">
                <a:solidFill>
                  <a:schemeClr val="accent2"/>
                </a:solidFill>
              </a:rPr>
              <a:t>1960s to the present</a:t>
            </a:r>
            <a:endParaRPr sz="1200">
              <a:solidFill>
                <a:schemeClr val="accent2"/>
              </a:solidFill>
            </a:endParaRPr>
          </a:p>
          <a:p>
            <a:pPr indent="-304800" lvl="2" marL="1371600" rtl="0" algn="l">
              <a:spcBef>
                <a:spcPts val="0"/>
              </a:spcBef>
              <a:spcAft>
                <a:spcPts val="0"/>
              </a:spcAft>
              <a:buClr>
                <a:schemeClr val="accent2"/>
              </a:buClr>
              <a:buSzPts val="1200"/>
              <a:buChar char="■"/>
            </a:pPr>
            <a:r>
              <a:rPr lang="en" sz="1200">
                <a:solidFill>
                  <a:schemeClr val="accent2"/>
                </a:solidFill>
              </a:rPr>
              <a:t>Keywords: alpha, EEG, ERP, P3, meditation, mindfulness, attention, musical skills, musical ability, creativity, neurofeedback, state, trait </a:t>
            </a:r>
            <a:endParaRPr sz="1200">
              <a:solidFill>
                <a:schemeClr val="accent2"/>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1200">
              <a:solidFill>
                <a:srgbClr val="FFFFFF"/>
              </a:solidFill>
            </a:endParaRPr>
          </a:p>
        </p:txBody>
      </p:sp>
      <p:pic>
        <p:nvPicPr>
          <p:cNvPr id="152" name="Google Shape;152;p24"/>
          <p:cNvPicPr preferRelativeResize="0"/>
          <p:nvPr/>
        </p:nvPicPr>
        <p:blipFill rotWithShape="1">
          <a:blip r:embed="rId3">
            <a:alphaModFix/>
          </a:blip>
          <a:srcRect b="0" l="0" r="0" t="8130"/>
          <a:stretch/>
        </p:blipFill>
        <p:spPr>
          <a:xfrm>
            <a:off x="818813" y="4158325"/>
            <a:ext cx="7506374" cy="985175"/>
          </a:xfrm>
          <a:prstGeom prst="rect">
            <a:avLst/>
          </a:prstGeom>
          <a:noFill/>
          <a:ln>
            <a:noFill/>
          </a:ln>
        </p:spPr>
      </p:pic>
      <p:sp>
        <p:nvSpPr>
          <p:cNvPr id="153" name="Google Shape;153;p24"/>
          <p:cNvSpPr txBox="1"/>
          <p:nvPr/>
        </p:nvSpPr>
        <p:spPr>
          <a:xfrm>
            <a:off x="3463200" y="583175"/>
            <a:ext cx="2217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5"/>
                </a:solidFill>
              </a:rPr>
              <a:t>Meditation Project (1973)</a:t>
            </a:r>
            <a:endParaRPr>
              <a:solidFill>
                <a:schemeClr val="accent5"/>
              </a:solidFill>
            </a:endParaRPr>
          </a:p>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5"/>
          <p:cNvSpPr txBox="1"/>
          <p:nvPr>
            <p:ph idx="1" type="subTitle"/>
          </p:nvPr>
        </p:nvSpPr>
        <p:spPr>
          <a:xfrm>
            <a:off x="311700" y="987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accent5"/>
                </a:solidFill>
              </a:rPr>
              <a:t>Results (Seashore)</a:t>
            </a:r>
            <a:endParaRPr>
              <a:solidFill>
                <a:schemeClr val="accent5"/>
              </a:solidFill>
            </a:endParaRPr>
          </a:p>
        </p:txBody>
      </p:sp>
      <p:sp>
        <p:nvSpPr>
          <p:cNvPr id="159" name="Google Shape;159;p25"/>
          <p:cNvSpPr txBox="1"/>
          <p:nvPr/>
        </p:nvSpPr>
        <p:spPr>
          <a:xfrm>
            <a:off x="142325" y="1329000"/>
            <a:ext cx="3482400" cy="3694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Char char="●"/>
            </a:pPr>
            <a:r>
              <a:rPr lang="en" sz="1200">
                <a:solidFill>
                  <a:schemeClr val="dk1"/>
                </a:solidFill>
              </a:rPr>
              <a:t>Take-aways</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Individual </a:t>
            </a:r>
            <a:r>
              <a:rPr lang="en" sz="1200">
                <a:solidFill>
                  <a:schemeClr val="accent5"/>
                </a:solidFill>
              </a:rPr>
              <a:t>variability</a:t>
            </a:r>
            <a:endParaRPr sz="1200">
              <a:solidFill>
                <a:schemeClr val="accent5"/>
              </a:solidFill>
            </a:endParaRPr>
          </a:p>
          <a:p>
            <a:pPr indent="-304800" lvl="1" marL="914400" rtl="0" algn="l">
              <a:spcBef>
                <a:spcPts val="0"/>
              </a:spcBef>
              <a:spcAft>
                <a:spcPts val="0"/>
              </a:spcAft>
              <a:buClr>
                <a:schemeClr val="dk1"/>
              </a:buClr>
              <a:buSzPts val="1200"/>
              <a:buChar char="○"/>
            </a:pPr>
            <a:r>
              <a:rPr lang="en" sz="1200">
                <a:solidFill>
                  <a:schemeClr val="accent5"/>
                </a:solidFill>
              </a:rPr>
              <a:t>Range</a:t>
            </a:r>
            <a:r>
              <a:rPr lang="en" sz="1200">
                <a:solidFill>
                  <a:schemeClr val="dk1"/>
                </a:solidFill>
              </a:rPr>
              <a:t> of scores reflect mixture of </a:t>
            </a:r>
            <a:r>
              <a:rPr lang="en" sz="1200">
                <a:solidFill>
                  <a:schemeClr val="dk1"/>
                </a:solidFill>
              </a:rPr>
              <a:t>musicians</a:t>
            </a:r>
            <a:r>
              <a:rPr lang="en" sz="1200">
                <a:solidFill>
                  <a:schemeClr val="dk1"/>
                </a:solidFill>
              </a:rPr>
              <a:t> and non-musicians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Discussion</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Out of print, little modern validity/reliability testing</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accent2"/>
                </a:solidFill>
              </a:rPr>
              <a:t>Seashore used in 50s/60s educational/vocational settings</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Assumes that higher auditory sensitivity correlates with musical ability</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More </a:t>
            </a:r>
            <a:r>
              <a:rPr lang="en" sz="1200">
                <a:solidFill>
                  <a:schemeClr val="accent5"/>
                </a:solidFill>
              </a:rPr>
              <a:t>recent measures</a:t>
            </a:r>
            <a:r>
              <a:rPr lang="en" sz="1200">
                <a:solidFill>
                  <a:schemeClr val="dk1"/>
                </a:solidFill>
              </a:rPr>
              <a:t>: Musical Ear Test, Profile of Music Perception Skills (PROMS), Musical Aptitude Profile, Goldsmiths MSI (subjective)</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Little evidence linking musical skills to meditation</a:t>
            </a:r>
            <a:endParaRPr sz="1200">
              <a:solidFill>
                <a:schemeClr val="dk1"/>
              </a:solidFill>
            </a:endParaRPr>
          </a:p>
        </p:txBody>
      </p:sp>
      <p:pic>
        <p:nvPicPr>
          <p:cNvPr id="160" name="Google Shape;160;p25"/>
          <p:cNvPicPr preferRelativeResize="0"/>
          <p:nvPr/>
        </p:nvPicPr>
        <p:blipFill>
          <a:blip r:embed="rId3">
            <a:alphaModFix/>
          </a:blip>
          <a:stretch>
            <a:fillRect/>
          </a:stretch>
        </p:blipFill>
        <p:spPr>
          <a:xfrm>
            <a:off x="3624725" y="1328999"/>
            <a:ext cx="5519048" cy="33658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6"/>
          <p:cNvSpPr txBox="1"/>
          <p:nvPr>
            <p:ph idx="1" type="subTitle"/>
          </p:nvPr>
        </p:nvSpPr>
        <p:spPr>
          <a:xfrm>
            <a:off x="311700" y="987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accent5"/>
                </a:solidFill>
              </a:rPr>
              <a:t>Results (Betts)</a:t>
            </a:r>
            <a:endParaRPr>
              <a:solidFill>
                <a:schemeClr val="accent5"/>
              </a:solidFill>
            </a:endParaRPr>
          </a:p>
        </p:txBody>
      </p:sp>
      <p:sp>
        <p:nvSpPr>
          <p:cNvPr id="166" name="Google Shape;166;p26"/>
          <p:cNvSpPr txBox="1"/>
          <p:nvPr/>
        </p:nvSpPr>
        <p:spPr>
          <a:xfrm>
            <a:off x="801075" y="1396400"/>
            <a:ext cx="4188600" cy="30630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chemeClr val="dk1"/>
              </a:buClr>
              <a:buSzPts val="1100"/>
              <a:buChar char="●"/>
            </a:pPr>
            <a:r>
              <a:rPr lang="en" sz="1100">
                <a:solidFill>
                  <a:schemeClr val="dk1"/>
                </a:solidFill>
              </a:rPr>
              <a:t>Take-aways</a:t>
            </a:r>
            <a:endParaRPr sz="1100">
              <a:solidFill>
                <a:schemeClr val="dk1"/>
              </a:solidFill>
            </a:endParaRPr>
          </a:p>
          <a:p>
            <a:pPr indent="-298450" lvl="1" marL="914400" rtl="0" algn="l">
              <a:spcBef>
                <a:spcPts val="0"/>
              </a:spcBef>
              <a:spcAft>
                <a:spcPts val="0"/>
              </a:spcAft>
              <a:buClr>
                <a:schemeClr val="accent5"/>
              </a:buClr>
              <a:buSzPts val="1100"/>
              <a:buChar char="○"/>
            </a:pPr>
            <a:r>
              <a:rPr lang="en" sz="1100">
                <a:solidFill>
                  <a:schemeClr val="accent5"/>
                </a:solidFill>
              </a:rPr>
              <a:t>No change</a:t>
            </a:r>
            <a:endParaRPr sz="1100">
              <a:solidFill>
                <a:schemeClr val="accent5"/>
              </a:solidFill>
            </a:endParaRPr>
          </a:p>
          <a:p>
            <a:pPr indent="-298450" lvl="1" marL="914400" rtl="0" algn="l">
              <a:spcBef>
                <a:spcPts val="0"/>
              </a:spcBef>
              <a:spcAft>
                <a:spcPts val="0"/>
              </a:spcAft>
              <a:buClr>
                <a:schemeClr val="dk1"/>
              </a:buClr>
              <a:buSzPts val="1100"/>
              <a:buChar char="○"/>
            </a:pPr>
            <a:r>
              <a:rPr lang="en" sz="1100">
                <a:solidFill>
                  <a:schemeClr val="accent5"/>
                </a:solidFill>
              </a:rPr>
              <a:t>Range of scores</a:t>
            </a:r>
            <a:r>
              <a:rPr lang="en" sz="1100">
                <a:solidFill>
                  <a:schemeClr val="dk1"/>
                </a:solidFill>
              </a:rPr>
              <a:t> reflect mixture of participant backgrounds</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Discussion</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accent5"/>
                </a:solidFill>
              </a:rPr>
              <a:t>Outdated</a:t>
            </a:r>
            <a:r>
              <a:rPr lang="en" sz="1100">
                <a:solidFill>
                  <a:schemeClr val="dk1"/>
                </a:solidFill>
              </a:rPr>
              <a:t>, unreliable</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accent2"/>
                </a:solidFill>
              </a:rPr>
              <a:t>Sheehan shortened initial Betts Questionnaire (1909) in 1967</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Newer measures of sensory imagery with better validation: Plymouth Sensory Image Questionnaire (Andrade et al., 2014) </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accent2"/>
                </a:solidFill>
              </a:rPr>
              <a:t>Musicians score higher on sensory imagery questionnaires (similar to Betts) than nonmusicians (Campos &amp; Fuentes, 2016)</a:t>
            </a:r>
            <a:endParaRPr sz="1100">
              <a:solidFill>
                <a:schemeClr val="accent2"/>
              </a:solidFill>
            </a:endParaRPr>
          </a:p>
          <a:p>
            <a:pPr indent="-298450" lvl="1" marL="914400" rtl="0" algn="l">
              <a:spcBef>
                <a:spcPts val="0"/>
              </a:spcBef>
              <a:spcAft>
                <a:spcPts val="0"/>
              </a:spcAft>
              <a:buClr>
                <a:schemeClr val="accent2"/>
              </a:buClr>
              <a:buSzPts val="1100"/>
              <a:buChar char="○"/>
            </a:pPr>
            <a:r>
              <a:rPr lang="en" sz="1100">
                <a:solidFill>
                  <a:schemeClr val="accent5"/>
                </a:solidFill>
              </a:rPr>
              <a:t>Mindfulness</a:t>
            </a:r>
            <a:r>
              <a:rPr lang="en" sz="1100">
                <a:solidFill>
                  <a:schemeClr val="accent2"/>
                </a:solidFill>
              </a:rPr>
              <a:t> training provides benefits against </a:t>
            </a:r>
            <a:r>
              <a:rPr lang="en" sz="1100">
                <a:solidFill>
                  <a:schemeClr val="accent5"/>
                </a:solidFill>
              </a:rPr>
              <a:t>music performance anxiety</a:t>
            </a:r>
            <a:r>
              <a:rPr lang="en" sz="1100">
                <a:solidFill>
                  <a:schemeClr val="accent2"/>
                </a:solidFill>
              </a:rPr>
              <a:t> and enhanced </a:t>
            </a:r>
            <a:r>
              <a:rPr lang="en" sz="1100">
                <a:solidFill>
                  <a:schemeClr val="accent5"/>
                </a:solidFill>
              </a:rPr>
              <a:t>focus</a:t>
            </a:r>
            <a:r>
              <a:rPr lang="en" sz="1100">
                <a:solidFill>
                  <a:schemeClr val="accent2"/>
                </a:solidFill>
              </a:rPr>
              <a:t> during practice (Lin et al., 2008)</a:t>
            </a:r>
            <a:endParaRPr sz="1100">
              <a:solidFill>
                <a:schemeClr val="accent2"/>
              </a:solidFill>
            </a:endParaRPr>
          </a:p>
        </p:txBody>
      </p:sp>
      <p:sp>
        <p:nvSpPr>
          <p:cNvPr id="167" name="Google Shape;167;p26"/>
          <p:cNvSpPr txBox="1"/>
          <p:nvPr/>
        </p:nvSpPr>
        <p:spPr>
          <a:xfrm>
            <a:off x="567625" y="4492400"/>
            <a:ext cx="7763100" cy="1169700"/>
          </a:xfrm>
          <a:prstGeom prst="rect">
            <a:avLst/>
          </a:prstGeom>
          <a:noFill/>
          <a:ln>
            <a:noFill/>
          </a:ln>
        </p:spPr>
        <p:txBody>
          <a:bodyPr anchorCtr="0" anchor="t" bIns="91425" lIns="91425" spcFirstLastPara="1" rIns="91425" wrap="square" tIns="91425">
            <a:spAutoFit/>
          </a:bodyPr>
          <a:lstStyle/>
          <a:p>
            <a:pPr indent="-317500" lvl="0" marL="457200" rtl="0" algn="l">
              <a:lnSpc>
                <a:spcPct val="100000"/>
              </a:lnSpc>
              <a:spcBef>
                <a:spcPts val="0"/>
              </a:spcBef>
              <a:spcAft>
                <a:spcPts val="0"/>
              </a:spcAft>
              <a:buClr>
                <a:schemeClr val="accent5"/>
              </a:buClr>
              <a:buSzPts val="1400"/>
              <a:buChar char="●"/>
            </a:pPr>
            <a:r>
              <a:rPr lang="en">
                <a:solidFill>
                  <a:schemeClr val="accent5"/>
                </a:solidFill>
              </a:rPr>
              <a:t>Betts and Seashore scores did not increase afterward</a:t>
            </a:r>
            <a:endParaRPr>
              <a:solidFill>
                <a:schemeClr val="accent5"/>
              </a:solidFill>
            </a:endParaRPr>
          </a:p>
          <a:p>
            <a:pPr indent="-304800" lvl="1" marL="914400" rtl="0" algn="l">
              <a:lnSpc>
                <a:spcPct val="100000"/>
              </a:lnSpc>
              <a:spcBef>
                <a:spcPts val="0"/>
              </a:spcBef>
              <a:spcAft>
                <a:spcPts val="0"/>
              </a:spcAft>
              <a:buClr>
                <a:schemeClr val="accent5"/>
              </a:buClr>
              <a:buSzPts val="1200"/>
              <a:buChar char="○"/>
            </a:pPr>
            <a:r>
              <a:rPr lang="en" sz="1200">
                <a:solidFill>
                  <a:schemeClr val="accent5"/>
                </a:solidFill>
              </a:rPr>
              <a:t>Not surprising given that participants did not specifically train the skills they measured</a:t>
            </a:r>
            <a:endParaRPr sz="1200">
              <a:solidFill>
                <a:schemeClr val="accent5"/>
              </a:solidFill>
            </a:endParaRPr>
          </a:p>
          <a:p>
            <a:pPr indent="0" lvl="0" marL="0" rtl="0" algn="l">
              <a:lnSpc>
                <a:spcPct val="100000"/>
              </a:lnSpc>
              <a:spcBef>
                <a:spcPts val="0"/>
              </a:spcBef>
              <a:spcAft>
                <a:spcPts val="0"/>
              </a:spcAft>
              <a:buNone/>
            </a:pPr>
            <a:r>
              <a:t/>
            </a:r>
            <a:endParaRPr sz="1200">
              <a:solidFill>
                <a:schemeClr val="accent2"/>
              </a:solidFill>
            </a:endParaRPr>
          </a:p>
          <a:p>
            <a:pPr indent="0" lvl="0" marL="457200" rtl="0" algn="l">
              <a:lnSpc>
                <a:spcPct val="100000"/>
              </a:lnSpc>
              <a:spcBef>
                <a:spcPts val="0"/>
              </a:spcBef>
              <a:spcAft>
                <a:spcPts val="0"/>
              </a:spcAft>
              <a:buNone/>
            </a:pPr>
            <a:r>
              <a:t/>
            </a:r>
            <a:endParaRPr sz="1200">
              <a:solidFill>
                <a:schemeClr val="accent2"/>
              </a:solidFill>
            </a:endParaRPr>
          </a:p>
          <a:p>
            <a:pPr indent="0" lvl="0" marL="0" rtl="0" algn="l">
              <a:spcBef>
                <a:spcPts val="0"/>
              </a:spcBef>
              <a:spcAft>
                <a:spcPts val="0"/>
              </a:spcAft>
              <a:buNone/>
            </a:pPr>
            <a:r>
              <a:t/>
            </a:r>
            <a:endParaRPr/>
          </a:p>
        </p:txBody>
      </p:sp>
      <p:pic>
        <p:nvPicPr>
          <p:cNvPr id="168" name="Google Shape;168;p26"/>
          <p:cNvPicPr preferRelativeResize="0"/>
          <p:nvPr/>
        </p:nvPicPr>
        <p:blipFill>
          <a:blip r:embed="rId3">
            <a:alphaModFix/>
          </a:blip>
          <a:stretch>
            <a:fillRect/>
          </a:stretch>
        </p:blipFill>
        <p:spPr>
          <a:xfrm>
            <a:off x="9714050" y="949150"/>
            <a:ext cx="3066175" cy="3314651"/>
          </a:xfrm>
          <a:prstGeom prst="rect">
            <a:avLst/>
          </a:prstGeom>
          <a:noFill/>
          <a:ln>
            <a:noFill/>
          </a:ln>
        </p:spPr>
      </p:pic>
      <p:pic>
        <p:nvPicPr>
          <p:cNvPr id="169" name="Google Shape;169;p26"/>
          <p:cNvPicPr preferRelativeResize="0"/>
          <p:nvPr/>
        </p:nvPicPr>
        <p:blipFill>
          <a:blip r:embed="rId4">
            <a:alphaModFix/>
          </a:blip>
          <a:stretch>
            <a:fillRect/>
          </a:stretch>
        </p:blipFill>
        <p:spPr>
          <a:xfrm>
            <a:off x="5333176" y="1152925"/>
            <a:ext cx="3066180" cy="3306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7"/>
          <p:cNvSpPr txBox="1"/>
          <p:nvPr>
            <p:ph idx="1" type="subTitle"/>
          </p:nvPr>
        </p:nvSpPr>
        <p:spPr>
          <a:xfrm>
            <a:off x="311700" y="987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accent5"/>
                </a:solidFill>
              </a:rPr>
              <a:t>Results (EEG)</a:t>
            </a:r>
            <a:endParaRPr>
              <a:solidFill>
                <a:schemeClr val="accent5"/>
              </a:solidFill>
            </a:endParaRPr>
          </a:p>
        </p:txBody>
      </p:sp>
      <p:sp>
        <p:nvSpPr>
          <p:cNvPr id="175" name="Google Shape;175;p27"/>
          <p:cNvSpPr txBox="1"/>
          <p:nvPr/>
        </p:nvSpPr>
        <p:spPr>
          <a:xfrm>
            <a:off x="311700" y="1679225"/>
            <a:ext cx="4382700" cy="13545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FFFFFF"/>
              </a:buClr>
              <a:buSzPts val="1200"/>
              <a:buChar char="●"/>
            </a:pPr>
            <a:r>
              <a:rPr lang="en" sz="1200">
                <a:solidFill>
                  <a:schemeClr val="accent2"/>
                </a:solidFill>
              </a:rPr>
              <a:t>Individual PSDs</a:t>
            </a:r>
            <a:endParaRPr sz="1200">
              <a:solidFill>
                <a:schemeClr val="accent2"/>
              </a:solidFill>
            </a:endParaRPr>
          </a:p>
          <a:p>
            <a:pPr indent="0" lvl="0" marL="0" rtl="0" algn="l">
              <a:lnSpc>
                <a:spcPct val="100000"/>
              </a:lnSpc>
              <a:spcBef>
                <a:spcPts val="0"/>
              </a:spcBef>
              <a:spcAft>
                <a:spcPts val="0"/>
              </a:spcAft>
              <a:buNone/>
            </a:pPr>
            <a:r>
              <a:t/>
            </a:r>
            <a:endParaRPr sz="1200">
              <a:solidFill>
                <a:schemeClr val="accent2"/>
              </a:solidFill>
            </a:endParaRPr>
          </a:p>
          <a:p>
            <a:pPr indent="0" lvl="0" marL="0" rtl="0" algn="l">
              <a:lnSpc>
                <a:spcPct val="100000"/>
              </a:lnSpc>
              <a:spcBef>
                <a:spcPts val="0"/>
              </a:spcBef>
              <a:spcAft>
                <a:spcPts val="0"/>
              </a:spcAft>
              <a:buNone/>
            </a:pPr>
            <a:r>
              <a:t/>
            </a:r>
            <a:endParaRPr sz="1200">
              <a:solidFill>
                <a:schemeClr val="accent2"/>
              </a:solidFill>
            </a:endParaRPr>
          </a:p>
          <a:p>
            <a:pPr indent="0" lvl="0" marL="0" rtl="0" algn="l">
              <a:lnSpc>
                <a:spcPct val="100000"/>
              </a:lnSpc>
              <a:spcBef>
                <a:spcPts val="0"/>
              </a:spcBef>
              <a:spcAft>
                <a:spcPts val="0"/>
              </a:spcAft>
              <a:buNone/>
            </a:pPr>
            <a:r>
              <a:rPr lang="en" sz="1200">
                <a:solidFill>
                  <a:schemeClr val="accent2"/>
                </a:solidFill>
              </a:rPr>
              <a:t>	</a:t>
            </a:r>
            <a:endParaRPr sz="1200">
              <a:solidFill>
                <a:schemeClr val="accent2"/>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p:txBody>
      </p:sp>
      <p:grpSp>
        <p:nvGrpSpPr>
          <p:cNvPr id="176" name="Google Shape;176;p27"/>
          <p:cNvGrpSpPr/>
          <p:nvPr/>
        </p:nvGrpSpPr>
        <p:grpSpPr>
          <a:xfrm>
            <a:off x="3832051" y="774941"/>
            <a:ext cx="5168878" cy="4255777"/>
            <a:chOff x="4793075" y="1388300"/>
            <a:chExt cx="4172151" cy="3435126"/>
          </a:xfrm>
        </p:grpSpPr>
        <p:sp>
          <p:nvSpPr>
            <p:cNvPr id="177" name="Google Shape;177;p27"/>
            <p:cNvSpPr/>
            <p:nvPr/>
          </p:nvSpPr>
          <p:spPr>
            <a:xfrm>
              <a:off x="4793075" y="1431350"/>
              <a:ext cx="4161600" cy="267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178" name="Google Shape;178;p27"/>
            <p:cNvSpPr txBox="1"/>
            <p:nvPr/>
          </p:nvSpPr>
          <p:spPr>
            <a:xfrm>
              <a:off x="4793075" y="1388300"/>
              <a:ext cx="4161600" cy="285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lang="en" sz="1100">
                  <a:highlight>
                    <a:srgbClr val="FFFFFF"/>
                  </a:highlight>
                </a:rPr>
                <a:t>Average PSD with 95% confidence interval by session</a:t>
              </a:r>
              <a:endParaRPr sz="1200"/>
            </a:p>
          </p:txBody>
        </p:sp>
        <p:pic>
          <p:nvPicPr>
            <p:cNvPr id="179" name="Google Shape;179;p27"/>
            <p:cNvPicPr preferRelativeResize="0"/>
            <p:nvPr/>
          </p:nvPicPr>
          <p:blipFill>
            <a:blip r:embed="rId3">
              <a:alphaModFix/>
            </a:blip>
            <a:stretch>
              <a:fillRect/>
            </a:stretch>
          </p:blipFill>
          <p:spPr>
            <a:xfrm>
              <a:off x="6863225" y="3255400"/>
              <a:ext cx="2102000" cy="1568026"/>
            </a:xfrm>
            <a:prstGeom prst="rect">
              <a:avLst/>
            </a:prstGeom>
            <a:noFill/>
            <a:ln>
              <a:noFill/>
            </a:ln>
          </p:spPr>
        </p:pic>
        <p:pic>
          <p:nvPicPr>
            <p:cNvPr id="180" name="Google Shape;180;p27"/>
            <p:cNvPicPr preferRelativeResize="0"/>
            <p:nvPr/>
          </p:nvPicPr>
          <p:blipFill>
            <a:blip r:embed="rId4">
              <a:alphaModFix/>
            </a:blip>
            <a:stretch>
              <a:fillRect/>
            </a:stretch>
          </p:blipFill>
          <p:spPr>
            <a:xfrm>
              <a:off x="4793075" y="3259925"/>
              <a:ext cx="2086076" cy="1563499"/>
            </a:xfrm>
            <a:prstGeom prst="rect">
              <a:avLst/>
            </a:prstGeom>
            <a:noFill/>
            <a:ln>
              <a:noFill/>
            </a:ln>
          </p:spPr>
        </p:pic>
        <p:pic>
          <p:nvPicPr>
            <p:cNvPr id="181" name="Google Shape;181;p27"/>
            <p:cNvPicPr preferRelativeResize="0"/>
            <p:nvPr/>
          </p:nvPicPr>
          <p:blipFill>
            <a:blip r:embed="rId5">
              <a:alphaModFix/>
            </a:blip>
            <a:stretch>
              <a:fillRect/>
            </a:stretch>
          </p:blipFill>
          <p:spPr>
            <a:xfrm>
              <a:off x="4793075" y="1699238"/>
              <a:ext cx="2086076" cy="1563512"/>
            </a:xfrm>
            <a:prstGeom prst="rect">
              <a:avLst/>
            </a:prstGeom>
            <a:noFill/>
            <a:ln>
              <a:noFill/>
            </a:ln>
          </p:spPr>
        </p:pic>
        <p:pic>
          <p:nvPicPr>
            <p:cNvPr id="182" name="Google Shape;182;p27"/>
            <p:cNvPicPr preferRelativeResize="0"/>
            <p:nvPr/>
          </p:nvPicPr>
          <p:blipFill>
            <a:blip r:embed="rId6">
              <a:alphaModFix/>
            </a:blip>
            <a:stretch>
              <a:fillRect/>
            </a:stretch>
          </p:blipFill>
          <p:spPr>
            <a:xfrm>
              <a:off x="6866200" y="1701525"/>
              <a:ext cx="2099025" cy="1558949"/>
            </a:xfrm>
            <a:prstGeom prst="rect">
              <a:avLst/>
            </a:prstGeom>
            <a:noFill/>
            <a:ln>
              <a:noFill/>
            </a:ln>
          </p:spPr>
        </p:pic>
        <p:pic>
          <p:nvPicPr>
            <p:cNvPr id="183" name="Google Shape;183;p27"/>
            <p:cNvPicPr preferRelativeResize="0"/>
            <p:nvPr/>
          </p:nvPicPr>
          <p:blipFill>
            <a:blip r:embed="rId7">
              <a:alphaModFix/>
            </a:blip>
            <a:stretch>
              <a:fillRect/>
            </a:stretch>
          </p:blipFill>
          <p:spPr>
            <a:xfrm>
              <a:off x="8474322" y="1757747"/>
              <a:ext cx="357975" cy="318350"/>
            </a:xfrm>
            <a:prstGeom prst="rect">
              <a:avLst/>
            </a:prstGeom>
            <a:noFill/>
            <a:ln>
              <a:noFill/>
            </a:ln>
          </p:spPr>
        </p:pic>
        <p:pic>
          <p:nvPicPr>
            <p:cNvPr id="184" name="Google Shape;184;p27"/>
            <p:cNvPicPr preferRelativeResize="0"/>
            <p:nvPr/>
          </p:nvPicPr>
          <p:blipFill>
            <a:blip r:embed="rId8">
              <a:alphaModFix/>
            </a:blip>
            <a:stretch>
              <a:fillRect/>
            </a:stretch>
          </p:blipFill>
          <p:spPr>
            <a:xfrm>
              <a:off x="4793075" y="1688037"/>
              <a:ext cx="2086075" cy="1567364"/>
            </a:xfrm>
            <a:prstGeom prst="rect">
              <a:avLst/>
            </a:prstGeom>
            <a:noFill/>
            <a:ln>
              <a:noFill/>
            </a:ln>
          </p:spPr>
        </p:pic>
        <p:pic>
          <p:nvPicPr>
            <p:cNvPr id="185" name="Google Shape;185;p27"/>
            <p:cNvPicPr preferRelativeResize="0"/>
            <p:nvPr/>
          </p:nvPicPr>
          <p:blipFill>
            <a:blip r:embed="rId9">
              <a:alphaModFix/>
            </a:blip>
            <a:stretch>
              <a:fillRect/>
            </a:stretch>
          </p:blipFill>
          <p:spPr>
            <a:xfrm>
              <a:off x="6863225" y="1688025"/>
              <a:ext cx="2086075" cy="1565606"/>
            </a:xfrm>
            <a:prstGeom prst="rect">
              <a:avLst/>
            </a:prstGeom>
            <a:noFill/>
            <a:ln>
              <a:noFill/>
            </a:ln>
          </p:spPr>
        </p:pic>
        <p:pic>
          <p:nvPicPr>
            <p:cNvPr id="186" name="Google Shape;186;p27"/>
            <p:cNvPicPr preferRelativeResize="0"/>
            <p:nvPr/>
          </p:nvPicPr>
          <p:blipFill>
            <a:blip r:embed="rId10">
              <a:alphaModFix/>
            </a:blip>
            <a:stretch>
              <a:fillRect/>
            </a:stretch>
          </p:blipFill>
          <p:spPr>
            <a:xfrm>
              <a:off x="4793075" y="3252945"/>
              <a:ext cx="2102001" cy="1570479"/>
            </a:xfrm>
            <a:prstGeom prst="rect">
              <a:avLst/>
            </a:prstGeom>
            <a:noFill/>
            <a:ln>
              <a:noFill/>
            </a:ln>
          </p:spPr>
        </p:pic>
        <p:pic>
          <p:nvPicPr>
            <p:cNvPr id="187" name="Google Shape;187;p27"/>
            <p:cNvPicPr preferRelativeResize="0"/>
            <p:nvPr/>
          </p:nvPicPr>
          <p:blipFill>
            <a:blip r:embed="rId11">
              <a:alphaModFix/>
            </a:blip>
            <a:stretch>
              <a:fillRect/>
            </a:stretch>
          </p:blipFill>
          <p:spPr>
            <a:xfrm>
              <a:off x="6879150" y="3255718"/>
              <a:ext cx="2086076" cy="1567707"/>
            </a:xfrm>
            <a:prstGeom prst="rect">
              <a:avLst/>
            </a:prstGeom>
            <a:noFill/>
            <a:ln>
              <a:noFill/>
            </a:ln>
          </p:spPr>
        </p:pic>
      </p:grpSp>
      <p:pic>
        <p:nvPicPr>
          <p:cNvPr id="188" name="Google Shape;188;p27"/>
          <p:cNvPicPr preferRelativeResize="0"/>
          <p:nvPr/>
        </p:nvPicPr>
        <p:blipFill>
          <a:blip r:embed="rId12">
            <a:alphaModFix/>
          </a:blip>
          <a:stretch>
            <a:fillRect/>
          </a:stretch>
        </p:blipFill>
        <p:spPr>
          <a:xfrm>
            <a:off x="8426525" y="1954700"/>
            <a:ext cx="574675" cy="475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8"/>
          <p:cNvSpPr txBox="1"/>
          <p:nvPr>
            <p:ph idx="1" type="subTitle"/>
          </p:nvPr>
        </p:nvSpPr>
        <p:spPr>
          <a:xfrm>
            <a:off x="311700" y="987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accent5"/>
                </a:solidFill>
              </a:rPr>
              <a:t>Results (EEG)</a:t>
            </a:r>
            <a:endParaRPr>
              <a:solidFill>
                <a:schemeClr val="accent5"/>
              </a:solidFill>
            </a:endParaRPr>
          </a:p>
        </p:txBody>
      </p:sp>
      <p:grpSp>
        <p:nvGrpSpPr>
          <p:cNvPr id="194" name="Google Shape;194;p28"/>
          <p:cNvGrpSpPr/>
          <p:nvPr/>
        </p:nvGrpSpPr>
        <p:grpSpPr>
          <a:xfrm>
            <a:off x="3832051" y="774941"/>
            <a:ext cx="5168878" cy="4255777"/>
            <a:chOff x="4793075" y="1388300"/>
            <a:chExt cx="4172151" cy="3435126"/>
          </a:xfrm>
        </p:grpSpPr>
        <p:sp>
          <p:nvSpPr>
            <p:cNvPr id="195" name="Google Shape;195;p28"/>
            <p:cNvSpPr/>
            <p:nvPr/>
          </p:nvSpPr>
          <p:spPr>
            <a:xfrm>
              <a:off x="4793075" y="1431350"/>
              <a:ext cx="4161600" cy="267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196" name="Google Shape;196;p28"/>
            <p:cNvSpPr txBox="1"/>
            <p:nvPr/>
          </p:nvSpPr>
          <p:spPr>
            <a:xfrm>
              <a:off x="4793075" y="1388300"/>
              <a:ext cx="4161600" cy="285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lang="en" sz="1100">
                  <a:highlight>
                    <a:srgbClr val="FFFFFF"/>
                  </a:highlight>
                </a:rPr>
                <a:t>Average PSD with 95% confidence interval by session</a:t>
              </a:r>
              <a:endParaRPr sz="1200"/>
            </a:p>
          </p:txBody>
        </p:sp>
        <p:pic>
          <p:nvPicPr>
            <p:cNvPr id="197" name="Google Shape;197;p28"/>
            <p:cNvPicPr preferRelativeResize="0"/>
            <p:nvPr/>
          </p:nvPicPr>
          <p:blipFill>
            <a:blip r:embed="rId3">
              <a:alphaModFix/>
            </a:blip>
            <a:stretch>
              <a:fillRect/>
            </a:stretch>
          </p:blipFill>
          <p:spPr>
            <a:xfrm>
              <a:off x="6863225" y="3255400"/>
              <a:ext cx="2102000" cy="1568026"/>
            </a:xfrm>
            <a:prstGeom prst="rect">
              <a:avLst/>
            </a:prstGeom>
            <a:noFill/>
            <a:ln>
              <a:noFill/>
            </a:ln>
          </p:spPr>
        </p:pic>
        <p:pic>
          <p:nvPicPr>
            <p:cNvPr id="198" name="Google Shape;198;p28"/>
            <p:cNvPicPr preferRelativeResize="0"/>
            <p:nvPr/>
          </p:nvPicPr>
          <p:blipFill>
            <a:blip r:embed="rId4">
              <a:alphaModFix/>
            </a:blip>
            <a:stretch>
              <a:fillRect/>
            </a:stretch>
          </p:blipFill>
          <p:spPr>
            <a:xfrm>
              <a:off x="4793075" y="3259925"/>
              <a:ext cx="2086076" cy="1563499"/>
            </a:xfrm>
            <a:prstGeom prst="rect">
              <a:avLst/>
            </a:prstGeom>
            <a:noFill/>
            <a:ln>
              <a:noFill/>
            </a:ln>
          </p:spPr>
        </p:pic>
        <p:pic>
          <p:nvPicPr>
            <p:cNvPr id="199" name="Google Shape;199;p28"/>
            <p:cNvPicPr preferRelativeResize="0"/>
            <p:nvPr/>
          </p:nvPicPr>
          <p:blipFill>
            <a:blip r:embed="rId5">
              <a:alphaModFix/>
            </a:blip>
            <a:stretch>
              <a:fillRect/>
            </a:stretch>
          </p:blipFill>
          <p:spPr>
            <a:xfrm>
              <a:off x="4793075" y="1699238"/>
              <a:ext cx="2086076" cy="1563512"/>
            </a:xfrm>
            <a:prstGeom prst="rect">
              <a:avLst/>
            </a:prstGeom>
            <a:noFill/>
            <a:ln>
              <a:noFill/>
            </a:ln>
          </p:spPr>
        </p:pic>
        <p:pic>
          <p:nvPicPr>
            <p:cNvPr id="200" name="Google Shape;200;p28"/>
            <p:cNvPicPr preferRelativeResize="0"/>
            <p:nvPr/>
          </p:nvPicPr>
          <p:blipFill>
            <a:blip r:embed="rId6">
              <a:alphaModFix/>
            </a:blip>
            <a:stretch>
              <a:fillRect/>
            </a:stretch>
          </p:blipFill>
          <p:spPr>
            <a:xfrm>
              <a:off x="6866200" y="1701525"/>
              <a:ext cx="2099025" cy="1558949"/>
            </a:xfrm>
            <a:prstGeom prst="rect">
              <a:avLst/>
            </a:prstGeom>
            <a:noFill/>
            <a:ln>
              <a:noFill/>
            </a:ln>
          </p:spPr>
        </p:pic>
        <p:pic>
          <p:nvPicPr>
            <p:cNvPr id="201" name="Google Shape;201;p28"/>
            <p:cNvPicPr preferRelativeResize="0"/>
            <p:nvPr/>
          </p:nvPicPr>
          <p:blipFill>
            <a:blip r:embed="rId7">
              <a:alphaModFix/>
            </a:blip>
            <a:stretch>
              <a:fillRect/>
            </a:stretch>
          </p:blipFill>
          <p:spPr>
            <a:xfrm>
              <a:off x="8474322" y="1757747"/>
              <a:ext cx="357975" cy="318350"/>
            </a:xfrm>
            <a:prstGeom prst="rect">
              <a:avLst/>
            </a:prstGeom>
            <a:noFill/>
            <a:ln>
              <a:noFill/>
            </a:ln>
          </p:spPr>
        </p:pic>
        <p:pic>
          <p:nvPicPr>
            <p:cNvPr id="202" name="Google Shape;202;p28"/>
            <p:cNvPicPr preferRelativeResize="0"/>
            <p:nvPr/>
          </p:nvPicPr>
          <p:blipFill>
            <a:blip r:embed="rId8">
              <a:alphaModFix/>
            </a:blip>
            <a:stretch>
              <a:fillRect/>
            </a:stretch>
          </p:blipFill>
          <p:spPr>
            <a:xfrm>
              <a:off x="4793075" y="1688037"/>
              <a:ext cx="2086075" cy="1567364"/>
            </a:xfrm>
            <a:prstGeom prst="rect">
              <a:avLst/>
            </a:prstGeom>
            <a:noFill/>
            <a:ln>
              <a:noFill/>
            </a:ln>
          </p:spPr>
        </p:pic>
        <p:pic>
          <p:nvPicPr>
            <p:cNvPr id="203" name="Google Shape;203;p28"/>
            <p:cNvPicPr preferRelativeResize="0"/>
            <p:nvPr/>
          </p:nvPicPr>
          <p:blipFill>
            <a:blip r:embed="rId9">
              <a:alphaModFix/>
            </a:blip>
            <a:stretch>
              <a:fillRect/>
            </a:stretch>
          </p:blipFill>
          <p:spPr>
            <a:xfrm>
              <a:off x="6863225" y="1688025"/>
              <a:ext cx="2086075" cy="1565606"/>
            </a:xfrm>
            <a:prstGeom prst="rect">
              <a:avLst/>
            </a:prstGeom>
            <a:noFill/>
            <a:ln>
              <a:noFill/>
            </a:ln>
          </p:spPr>
        </p:pic>
        <p:pic>
          <p:nvPicPr>
            <p:cNvPr id="204" name="Google Shape;204;p28"/>
            <p:cNvPicPr preferRelativeResize="0"/>
            <p:nvPr/>
          </p:nvPicPr>
          <p:blipFill>
            <a:blip r:embed="rId10">
              <a:alphaModFix/>
            </a:blip>
            <a:stretch>
              <a:fillRect/>
            </a:stretch>
          </p:blipFill>
          <p:spPr>
            <a:xfrm>
              <a:off x="4793075" y="3252945"/>
              <a:ext cx="2102001" cy="1570479"/>
            </a:xfrm>
            <a:prstGeom prst="rect">
              <a:avLst/>
            </a:prstGeom>
            <a:noFill/>
            <a:ln>
              <a:noFill/>
            </a:ln>
          </p:spPr>
        </p:pic>
        <p:pic>
          <p:nvPicPr>
            <p:cNvPr id="205" name="Google Shape;205;p28"/>
            <p:cNvPicPr preferRelativeResize="0"/>
            <p:nvPr/>
          </p:nvPicPr>
          <p:blipFill>
            <a:blip r:embed="rId11">
              <a:alphaModFix/>
            </a:blip>
            <a:stretch>
              <a:fillRect/>
            </a:stretch>
          </p:blipFill>
          <p:spPr>
            <a:xfrm>
              <a:off x="6879150" y="3255718"/>
              <a:ext cx="2086076" cy="1567707"/>
            </a:xfrm>
            <a:prstGeom prst="rect">
              <a:avLst/>
            </a:prstGeom>
            <a:noFill/>
            <a:ln>
              <a:noFill/>
            </a:ln>
          </p:spPr>
        </p:pic>
      </p:grpSp>
      <p:pic>
        <p:nvPicPr>
          <p:cNvPr id="206" name="Google Shape;206;p28"/>
          <p:cNvPicPr preferRelativeResize="0"/>
          <p:nvPr/>
        </p:nvPicPr>
        <p:blipFill>
          <a:blip r:embed="rId12">
            <a:alphaModFix/>
          </a:blip>
          <a:stretch>
            <a:fillRect/>
          </a:stretch>
        </p:blipFill>
        <p:spPr>
          <a:xfrm>
            <a:off x="8426525" y="1954700"/>
            <a:ext cx="574675" cy="475925"/>
          </a:xfrm>
          <a:prstGeom prst="rect">
            <a:avLst/>
          </a:prstGeom>
          <a:noFill/>
          <a:ln>
            <a:noFill/>
          </a:ln>
        </p:spPr>
      </p:pic>
      <p:cxnSp>
        <p:nvCxnSpPr>
          <p:cNvPr id="207" name="Google Shape;207;p28"/>
          <p:cNvCxnSpPr/>
          <p:nvPr/>
        </p:nvCxnSpPr>
        <p:spPr>
          <a:xfrm>
            <a:off x="4221900" y="1548600"/>
            <a:ext cx="0" cy="322200"/>
          </a:xfrm>
          <a:prstGeom prst="straightConnector1">
            <a:avLst/>
          </a:prstGeom>
          <a:noFill/>
          <a:ln cap="flat" cmpd="sng" w="9525">
            <a:solidFill>
              <a:schemeClr val="dk2"/>
            </a:solidFill>
            <a:prstDash val="solid"/>
            <a:round/>
            <a:headEnd len="med" w="med" type="none"/>
            <a:tailEnd len="med" w="med" type="triangle"/>
          </a:ln>
        </p:spPr>
      </p:cxnSp>
      <p:cxnSp>
        <p:nvCxnSpPr>
          <p:cNvPr id="208" name="Google Shape;208;p28"/>
          <p:cNvCxnSpPr/>
          <p:nvPr/>
        </p:nvCxnSpPr>
        <p:spPr>
          <a:xfrm>
            <a:off x="6721800" y="1548600"/>
            <a:ext cx="0" cy="322200"/>
          </a:xfrm>
          <a:prstGeom prst="straightConnector1">
            <a:avLst/>
          </a:prstGeom>
          <a:noFill/>
          <a:ln cap="flat" cmpd="sng" w="9525">
            <a:solidFill>
              <a:schemeClr val="dk2"/>
            </a:solidFill>
            <a:prstDash val="solid"/>
            <a:round/>
            <a:headEnd len="med" w="med" type="none"/>
            <a:tailEnd len="med" w="med" type="triangle"/>
          </a:ln>
        </p:spPr>
      </p:cxnSp>
      <p:cxnSp>
        <p:nvCxnSpPr>
          <p:cNvPr id="209" name="Google Shape;209;p28"/>
          <p:cNvCxnSpPr/>
          <p:nvPr/>
        </p:nvCxnSpPr>
        <p:spPr>
          <a:xfrm>
            <a:off x="4335450" y="3330500"/>
            <a:ext cx="0" cy="322200"/>
          </a:xfrm>
          <a:prstGeom prst="straightConnector1">
            <a:avLst/>
          </a:prstGeom>
          <a:noFill/>
          <a:ln cap="flat" cmpd="sng" w="9525">
            <a:solidFill>
              <a:schemeClr val="dk2"/>
            </a:solidFill>
            <a:prstDash val="solid"/>
            <a:round/>
            <a:headEnd len="med" w="med" type="none"/>
            <a:tailEnd len="med" w="med" type="triangle"/>
          </a:ln>
        </p:spPr>
      </p:cxnSp>
      <p:sp>
        <p:nvSpPr>
          <p:cNvPr id="210" name="Google Shape;210;p28"/>
          <p:cNvSpPr txBox="1"/>
          <p:nvPr/>
        </p:nvSpPr>
        <p:spPr>
          <a:xfrm>
            <a:off x="4044300" y="1320650"/>
            <a:ext cx="527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rPr>
              <a:t>delta</a:t>
            </a:r>
            <a:endParaRPr sz="900">
              <a:solidFill>
                <a:schemeClr val="lt1"/>
              </a:solidFill>
            </a:endParaRPr>
          </a:p>
        </p:txBody>
      </p:sp>
      <p:sp>
        <p:nvSpPr>
          <p:cNvPr id="211" name="Google Shape;211;p28"/>
          <p:cNvSpPr txBox="1"/>
          <p:nvPr/>
        </p:nvSpPr>
        <p:spPr>
          <a:xfrm>
            <a:off x="6541375" y="1320650"/>
            <a:ext cx="527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rPr>
              <a:t>delta</a:t>
            </a:r>
            <a:endParaRPr sz="900">
              <a:solidFill>
                <a:schemeClr val="lt1"/>
              </a:solidFill>
            </a:endParaRPr>
          </a:p>
        </p:txBody>
      </p:sp>
      <p:sp>
        <p:nvSpPr>
          <p:cNvPr id="212" name="Google Shape;212;p28"/>
          <p:cNvSpPr txBox="1"/>
          <p:nvPr/>
        </p:nvSpPr>
        <p:spPr>
          <a:xfrm>
            <a:off x="4166700" y="3115025"/>
            <a:ext cx="527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rPr>
              <a:t>delta</a:t>
            </a:r>
            <a:endParaRPr sz="900">
              <a:solidFill>
                <a:schemeClr val="lt1"/>
              </a:solidFill>
            </a:endParaRPr>
          </a:p>
        </p:txBody>
      </p:sp>
      <p:cxnSp>
        <p:nvCxnSpPr>
          <p:cNvPr id="213" name="Google Shape;213;p28"/>
          <p:cNvCxnSpPr/>
          <p:nvPr/>
        </p:nvCxnSpPr>
        <p:spPr>
          <a:xfrm>
            <a:off x="6721800" y="3558450"/>
            <a:ext cx="0" cy="322200"/>
          </a:xfrm>
          <a:prstGeom prst="straightConnector1">
            <a:avLst/>
          </a:prstGeom>
          <a:noFill/>
          <a:ln cap="flat" cmpd="sng" w="9525">
            <a:solidFill>
              <a:schemeClr val="dk2"/>
            </a:solidFill>
            <a:prstDash val="solid"/>
            <a:round/>
            <a:headEnd len="med" w="med" type="none"/>
            <a:tailEnd len="med" w="med" type="triangle"/>
          </a:ln>
        </p:spPr>
      </p:cxnSp>
      <p:sp>
        <p:nvSpPr>
          <p:cNvPr id="214" name="Google Shape;214;p28"/>
          <p:cNvSpPr txBox="1"/>
          <p:nvPr/>
        </p:nvSpPr>
        <p:spPr>
          <a:xfrm>
            <a:off x="6541375" y="3330500"/>
            <a:ext cx="527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rPr>
              <a:t>delta</a:t>
            </a:r>
            <a:endParaRPr sz="900">
              <a:solidFill>
                <a:schemeClr val="lt1"/>
              </a:solidFill>
            </a:endParaRPr>
          </a:p>
        </p:txBody>
      </p:sp>
      <p:sp>
        <p:nvSpPr>
          <p:cNvPr id="215" name="Google Shape;215;p28"/>
          <p:cNvSpPr txBox="1"/>
          <p:nvPr/>
        </p:nvSpPr>
        <p:spPr>
          <a:xfrm>
            <a:off x="311700" y="1679225"/>
            <a:ext cx="4382700" cy="13545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FFFFFF"/>
              </a:buClr>
              <a:buSzPts val="1200"/>
              <a:buChar char="●"/>
            </a:pPr>
            <a:r>
              <a:rPr lang="en" sz="1200">
                <a:solidFill>
                  <a:schemeClr val="accent2"/>
                </a:solidFill>
              </a:rPr>
              <a:t>Individual PSDs</a:t>
            </a:r>
            <a:endParaRPr sz="1200">
              <a:solidFill>
                <a:schemeClr val="accent2"/>
              </a:solidFill>
            </a:endParaRPr>
          </a:p>
          <a:p>
            <a:pPr indent="0" lvl="0" marL="0" rtl="0" algn="l">
              <a:lnSpc>
                <a:spcPct val="100000"/>
              </a:lnSpc>
              <a:spcBef>
                <a:spcPts val="0"/>
              </a:spcBef>
              <a:spcAft>
                <a:spcPts val="0"/>
              </a:spcAft>
              <a:buNone/>
            </a:pPr>
            <a:r>
              <a:t/>
            </a:r>
            <a:endParaRPr sz="1200">
              <a:solidFill>
                <a:schemeClr val="accent2"/>
              </a:solidFill>
            </a:endParaRPr>
          </a:p>
          <a:p>
            <a:pPr indent="0" lvl="0" marL="0" rtl="0" algn="l">
              <a:lnSpc>
                <a:spcPct val="100000"/>
              </a:lnSpc>
              <a:spcBef>
                <a:spcPts val="0"/>
              </a:spcBef>
              <a:spcAft>
                <a:spcPts val="0"/>
              </a:spcAft>
              <a:buNone/>
            </a:pPr>
            <a:r>
              <a:t/>
            </a:r>
            <a:endParaRPr sz="1200">
              <a:solidFill>
                <a:schemeClr val="accent2"/>
              </a:solidFill>
            </a:endParaRPr>
          </a:p>
          <a:p>
            <a:pPr indent="0" lvl="0" marL="0" rtl="0" algn="l">
              <a:lnSpc>
                <a:spcPct val="100000"/>
              </a:lnSpc>
              <a:spcBef>
                <a:spcPts val="0"/>
              </a:spcBef>
              <a:spcAft>
                <a:spcPts val="0"/>
              </a:spcAft>
              <a:buNone/>
            </a:pPr>
            <a:r>
              <a:rPr lang="en" sz="1200">
                <a:solidFill>
                  <a:schemeClr val="accent2"/>
                </a:solidFill>
              </a:rPr>
              <a:t>	</a:t>
            </a:r>
            <a:endParaRPr sz="1200">
              <a:solidFill>
                <a:schemeClr val="accent2"/>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9"/>
          <p:cNvSpPr txBox="1"/>
          <p:nvPr>
            <p:ph idx="1" type="subTitle"/>
          </p:nvPr>
        </p:nvSpPr>
        <p:spPr>
          <a:xfrm>
            <a:off x="311700" y="987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accent5"/>
                </a:solidFill>
              </a:rPr>
              <a:t>Results (EEG)</a:t>
            </a:r>
            <a:endParaRPr>
              <a:solidFill>
                <a:schemeClr val="accent5"/>
              </a:solidFill>
            </a:endParaRPr>
          </a:p>
        </p:txBody>
      </p:sp>
      <p:grpSp>
        <p:nvGrpSpPr>
          <p:cNvPr id="221" name="Google Shape;221;p29"/>
          <p:cNvGrpSpPr/>
          <p:nvPr/>
        </p:nvGrpSpPr>
        <p:grpSpPr>
          <a:xfrm>
            <a:off x="3832051" y="774941"/>
            <a:ext cx="5168878" cy="4255777"/>
            <a:chOff x="4793075" y="1388300"/>
            <a:chExt cx="4172151" cy="3435126"/>
          </a:xfrm>
        </p:grpSpPr>
        <p:sp>
          <p:nvSpPr>
            <p:cNvPr id="222" name="Google Shape;222;p29"/>
            <p:cNvSpPr/>
            <p:nvPr/>
          </p:nvSpPr>
          <p:spPr>
            <a:xfrm>
              <a:off x="4793075" y="1431350"/>
              <a:ext cx="4161600" cy="267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223" name="Google Shape;223;p29"/>
            <p:cNvSpPr txBox="1"/>
            <p:nvPr/>
          </p:nvSpPr>
          <p:spPr>
            <a:xfrm>
              <a:off x="4793075" y="1388300"/>
              <a:ext cx="4161600" cy="285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lang="en" sz="1100">
                  <a:highlight>
                    <a:srgbClr val="FFFFFF"/>
                  </a:highlight>
                </a:rPr>
                <a:t>Average PSD with 95% confidence interval by session</a:t>
              </a:r>
              <a:endParaRPr sz="1200"/>
            </a:p>
          </p:txBody>
        </p:sp>
        <p:pic>
          <p:nvPicPr>
            <p:cNvPr id="224" name="Google Shape;224;p29"/>
            <p:cNvPicPr preferRelativeResize="0"/>
            <p:nvPr/>
          </p:nvPicPr>
          <p:blipFill>
            <a:blip r:embed="rId3">
              <a:alphaModFix/>
            </a:blip>
            <a:stretch>
              <a:fillRect/>
            </a:stretch>
          </p:blipFill>
          <p:spPr>
            <a:xfrm>
              <a:off x="6863225" y="3255400"/>
              <a:ext cx="2102000" cy="1568026"/>
            </a:xfrm>
            <a:prstGeom prst="rect">
              <a:avLst/>
            </a:prstGeom>
            <a:noFill/>
            <a:ln>
              <a:noFill/>
            </a:ln>
          </p:spPr>
        </p:pic>
        <p:pic>
          <p:nvPicPr>
            <p:cNvPr id="225" name="Google Shape;225;p29"/>
            <p:cNvPicPr preferRelativeResize="0"/>
            <p:nvPr/>
          </p:nvPicPr>
          <p:blipFill>
            <a:blip r:embed="rId4">
              <a:alphaModFix/>
            </a:blip>
            <a:stretch>
              <a:fillRect/>
            </a:stretch>
          </p:blipFill>
          <p:spPr>
            <a:xfrm>
              <a:off x="4793075" y="3259925"/>
              <a:ext cx="2086076" cy="1563499"/>
            </a:xfrm>
            <a:prstGeom prst="rect">
              <a:avLst/>
            </a:prstGeom>
            <a:noFill/>
            <a:ln>
              <a:noFill/>
            </a:ln>
          </p:spPr>
        </p:pic>
        <p:pic>
          <p:nvPicPr>
            <p:cNvPr id="226" name="Google Shape;226;p29"/>
            <p:cNvPicPr preferRelativeResize="0"/>
            <p:nvPr/>
          </p:nvPicPr>
          <p:blipFill>
            <a:blip r:embed="rId5">
              <a:alphaModFix/>
            </a:blip>
            <a:stretch>
              <a:fillRect/>
            </a:stretch>
          </p:blipFill>
          <p:spPr>
            <a:xfrm>
              <a:off x="4793075" y="1699238"/>
              <a:ext cx="2086076" cy="1563512"/>
            </a:xfrm>
            <a:prstGeom prst="rect">
              <a:avLst/>
            </a:prstGeom>
            <a:noFill/>
            <a:ln>
              <a:noFill/>
            </a:ln>
          </p:spPr>
        </p:pic>
        <p:pic>
          <p:nvPicPr>
            <p:cNvPr id="227" name="Google Shape;227;p29"/>
            <p:cNvPicPr preferRelativeResize="0"/>
            <p:nvPr/>
          </p:nvPicPr>
          <p:blipFill>
            <a:blip r:embed="rId6">
              <a:alphaModFix/>
            </a:blip>
            <a:stretch>
              <a:fillRect/>
            </a:stretch>
          </p:blipFill>
          <p:spPr>
            <a:xfrm>
              <a:off x="6866200" y="1701525"/>
              <a:ext cx="2099025" cy="1558949"/>
            </a:xfrm>
            <a:prstGeom prst="rect">
              <a:avLst/>
            </a:prstGeom>
            <a:noFill/>
            <a:ln>
              <a:noFill/>
            </a:ln>
          </p:spPr>
        </p:pic>
        <p:pic>
          <p:nvPicPr>
            <p:cNvPr id="228" name="Google Shape;228;p29"/>
            <p:cNvPicPr preferRelativeResize="0"/>
            <p:nvPr/>
          </p:nvPicPr>
          <p:blipFill>
            <a:blip r:embed="rId7">
              <a:alphaModFix/>
            </a:blip>
            <a:stretch>
              <a:fillRect/>
            </a:stretch>
          </p:blipFill>
          <p:spPr>
            <a:xfrm>
              <a:off x="8474322" y="1757747"/>
              <a:ext cx="357975" cy="318350"/>
            </a:xfrm>
            <a:prstGeom prst="rect">
              <a:avLst/>
            </a:prstGeom>
            <a:noFill/>
            <a:ln>
              <a:noFill/>
            </a:ln>
          </p:spPr>
        </p:pic>
        <p:pic>
          <p:nvPicPr>
            <p:cNvPr id="229" name="Google Shape;229;p29"/>
            <p:cNvPicPr preferRelativeResize="0"/>
            <p:nvPr/>
          </p:nvPicPr>
          <p:blipFill>
            <a:blip r:embed="rId8">
              <a:alphaModFix/>
            </a:blip>
            <a:stretch>
              <a:fillRect/>
            </a:stretch>
          </p:blipFill>
          <p:spPr>
            <a:xfrm>
              <a:off x="4793075" y="1688037"/>
              <a:ext cx="2086075" cy="1567364"/>
            </a:xfrm>
            <a:prstGeom prst="rect">
              <a:avLst/>
            </a:prstGeom>
            <a:noFill/>
            <a:ln>
              <a:noFill/>
            </a:ln>
          </p:spPr>
        </p:pic>
        <p:pic>
          <p:nvPicPr>
            <p:cNvPr id="230" name="Google Shape;230;p29"/>
            <p:cNvPicPr preferRelativeResize="0"/>
            <p:nvPr/>
          </p:nvPicPr>
          <p:blipFill>
            <a:blip r:embed="rId9">
              <a:alphaModFix/>
            </a:blip>
            <a:stretch>
              <a:fillRect/>
            </a:stretch>
          </p:blipFill>
          <p:spPr>
            <a:xfrm>
              <a:off x="6863225" y="1688025"/>
              <a:ext cx="2086075" cy="1565606"/>
            </a:xfrm>
            <a:prstGeom prst="rect">
              <a:avLst/>
            </a:prstGeom>
            <a:noFill/>
            <a:ln>
              <a:noFill/>
            </a:ln>
          </p:spPr>
        </p:pic>
        <p:pic>
          <p:nvPicPr>
            <p:cNvPr id="231" name="Google Shape;231;p29"/>
            <p:cNvPicPr preferRelativeResize="0"/>
            <p:nvPr/>
          </p:nvPicPr>
          <p:blipFill>
            <a:blip r:embed="rId10">
              <a:alphaModFix/>
            </a:blip>
            <a:stretch>
              <a:fillRect/>
            </a:stretch>
          </p:blipFill>
          <p:spPr>
            <a:xfrm>
              <a:off x="4793075" y="3252945"/>
              <a:ext cx="2102001" cy="1570479"/>
            </a:xfrm>
            <a:prstGeom prst="rect">
              <a:avLst/>
            </a:prstGeom>
            <a:noFill/>
            <a:ln>
              <a:noFill/>
            </a:ln>
          </p:spPr>
        </p:pic>
        <p:pic>
          <p:nvPicPr>
            <p:cNvPr id="232" name="Google Shape;232;p29"/>
            <p:cNvPicPr preferRelativeResize="0"/>
            <p:nvPr/>
          </p:nvPicPr>
          <p:blipFill>
            <a:blip r:embed="rId11">
              <a:alphaModFix/>
            </a:blip>
            <a:stretch>
              <a:fillRect/>
            </a:stretch>
          </p:blipFill>
          <p:spPr>
            <a:xfrm>
              <a:off x="6879150" y="3255718"/>
              <a:ext cx="2086076" cy="1567707"/>
            </a:xfrm>
            <a:prstGeom prst="rect">
              <a:avLst/>
            </a:prstGeom>
            <a:noFill/>
            <a:ln>
              <a:noFill/>
            </a:ln>
          </p:spPr>
        </p:pic>
      </p:grpSp>
      <p:pic>
        <p:nvPicPr>
          <p:cNvPr id="233" name="Google Shape;233;p29"/>
          <p:cNvPicPr preferRelativeResize="0"/>
          <p:nvPr/>
        </p:nvPicPr>
        <p:blipFill>
          <a:blip r:embed="rId12">
            <a:alphaModFix/>
          </a:blip>
          <a:stretch>
            <a:fillRect/>
          </a:stretch>
        </p:blipFill>
        <p:spPr>
          <a:xfrm>
            <a:off x="8426525" y="1954700"/>
            <a:ext cx="574675" cy="475925"/>
          </a:xfrm>
          <a:prstGeom prst="rect">
            <a:avLst/>
          </a:prstGeom>
          <a:noFill/>
          <a:ln>
            <a:noFill/>
          </a:ln>
        </p:spPr>
      </p:pic>
      <p:cxnSp>
        <p:nvCxnSpPr>
          <p:cNvPr id="234" name="Google Shape;234;p29"/>
          <p:cNvCxnSpPr/>
          <p:nvPr/>
        </p:nvCxnSpPr>
        <p:spPr>
          <a:xfrm>
            <a:off x="4795600" y="1759625"/>
            <a:ext cx="0" cy="322200"/>
          </a:xfrm>
          <a:prstGeom prst="straightConnector1">
            <a:avLst/>
          </a:prstGeom>
          <a:noFill/>
          <a:ln cap="flat" cmpd="sng" w="9525">
            <a:solidFill>
              <a:schemeClr val="dk2"/>
            </a:solidFill>
            <a:prstDash val="solid"/>
            <a:round/>
            <a:headEnd len="med" w="med" type="none"/>
            <a:tailEnd len="med" w="med" type="triangle"/>
          </a:ln>
        </p:spPr>
      </p:cxnSp>
      <p:sp>
        <p:nvSpPr>
          <p:cNvPr id="235" name="Google Shape;235;p29"/>
          <p:cNvSpPr txBox="1"/>
          <p:nvPr/>
        </p:nvSpPr>
        <p:spPr>
          <a:xfrm>
            <a:off x="4572000" y="1508575"/>
            <a:ext cx="527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rPr>
              <a:t>theta</a:t>
            </a:r>
            <a:endParaRPr sz="900">
              <a:solidFill>
                <a:schemeClr val="lt1"/>
              </a:solidFill>
            </a:endParaRPr>
          </a:p>
        </p:txBody>
      </p:sp>
      <p:sp>
        <p:nvSpPr>
          <p:cNvPr id="236" name="Google Shape;236;p29"/>
          <p:cNvSpPr txBox="1"/>
          <p:nvPr/>
        </p:nvSpPr>
        <p:spPr>
          <a:xfrm>
            <a:off x="311700" y="1679225"/>
            <a:ext cx="4382700" cy="13545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FFFFFF"/>
              </a:buClr>
              <a:buSzPts val="1200"/>
              <a:buChar char="●"/>
            </a:pPr>
            <a:r>
              <a:rPr lang="en" sz="1200">
                <a:solidFill>
                  <a:schemeClr val="accent2"/>
                </a:solidFill>
              </a:rPr>
              <a:t>Individual PSDs</a:t>
            </a:r>
            <a:endParaRPr sz="1200">
              <a:solidFill>
                <a:schemeClr val="accent2"/>
              </a:solidFill>
            </a:endParaRPr>
          </a:p>
          <a:p>
            <a:pPr indent="0" lvl="0" marL="0" rtl="0" algn="l">
              <a:lnSpc>
                <a:spcPct val="100000"/>
              </a:lnSpc>
              <a:spcBef>
                <a:spcPts val="0"/>
              </a:spcBef>
              <a:spcAft>
                <a:spcPts val="0"/>
              </a:spcAft>
              <a:buNone/>
            </a:pPr>
            <a:r>
              <a:t/>
            </a:r>
            <a:endParaRPr sz="1200">
              <a:solidFill>
                <a:schemeClr val="accent2"/>
              </a:solidFill>
            </a:endParaRPr>
          </a:p>
          <a:p>
            <a:pPr indent="0" lvl="0" marL="0" rtl="0" algn="l">
              <a:lnSpc>
                <a:spcPct val="100000"/>
              </a:lnSpc>
              <a:spcBef>
                <a:spcPts val="0"/>
              </a:spcBef>
              <a:spcAft>
                <a:spcPts val="0"/>
              </a:spcAft>
              <a:buNone/>
            </a:pPr>
            <a:r>
              <a:t/>
            </a:r>
            <a:endParaRPr sz="1200">
              <a:solidFill>
                <a:schemeClr val="accent2"/>
              </a:solidFill>
            </a:endParaRPr>
          </a:p>
          <a:p>
            <a:pPr indent="0" lvl="0" marL="0" rtl="0" algn="l">
              <a:lnSpc>
                <a:spcPct val="100000"/>
              </a:lnSpc>
              <a:spcBef>
                <a:spcPts val="0"/>
              </a:spcBef>
              <a:spcAft>
                <a:spcPts val="0"/>
              </a:spcAft>
              <a:buNone/>
            </a:pPr>
            <a:r>
              <a:rPr lang="en" sz="1200">
                <a:solidFill>
                  <a:schemeClr val="accent2"/>
                </a:solidFill>
              </a:rPr>
              <a:t>	</a:t>
            </a:r>
            <a:endParaRPr sz="1200">
              <a:solidFill>
                <a:schemeClr val="accent2"/>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0"/>
          <p:cNvSpPr txBox="1"/>
          <p:nvPr>
            <p:ph idx="1" type="subTitle"/>
          </p:nvPr>
        </p:nvSpPr>
        <p:spPr>
          <a:xfrm>
            <a:off x="311700" y="987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accent5"/>
                </a:solidFill>
              </a:rPr>
              <a:t>Results (EEG)</a:t>
            </a:r>
            <a:endParaRPr>
              <a:solidFill>
                <a:schemeClr val="accent5"/>
              </a:solidFill>
            </a:endParaRPr>
          </a:p>
        </p:txBody>
      </p:sp>
      <p:grpSp>
        <p:nvGrpSpPr>
          <p:cNvPr id="242" name="Google Shape;242;p30"/>
          <p:cNvGrpSpPr/>
          <p:nvPr/>
        </p:nvGrpSpPr>
        <p:grpSpPr>
          <a:xfrm>
            <a:off x="3832051" y="774941"/>
            <a:ext cx="5168878" cy="4255777"/>
            <a:chOff x="4793075" y="1388300"/>
            <a:chExt cx="4172151" cy="3435126"/>
          </a:xfrm>
        </p:grpSpPr>
        <p:sp>
          <p:nvSpPr>
            <p:cNvPr id="243" name="Google Shape;243;p30"/>
            <p:cNvSpPr/>
            <p:nvPr/>
          </p:nvSpPr>
          <p:spPr>
            <a:xfrm>
              <a:off x="4793075" y="1431350"/>
              <a:ext cx="4161600" cy="267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244" name="Google Shape;244;p30"/>
            <p:cNvSpPr txBox="1"/>
            <p:nvPr/>
          </p:nvSpPr>
          <p:spPr>
            <a:xfrm>
              <a:off x="4793075" y="1388300"/>
              <a:ext cx="4161600" cy="285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lang="en" sz="1100">
                  <a:highlight>
                    <a:srgbClr val="FFFFFF"/>
                  </a:highlight>
                </a:rPr>
                <a:t>Average PSD with 95% confidence interval by session</a:t>
              </a:r>
              <a:endParaRPr sz="1200"/>
            </a:p>
          </p:txBody>
        </p:sp>
        <p:pic>
          <p:nvPicPr>
            <p:cNvPr id="245" name="Google Shape;245;p30"/>
            <p:cNvPicPr preferRelativeResize="0"/>
            <p:nvPr/>
          </p:nvPicPr>
          <p:blipFill>
            <a:blip r:embed="rId3">
              <a:alphaModFix/>
            </a:blip>
            <a:stretch>
              <a:fillRect/>
            </a:stretch>
          </p:blipFill>
          <p:spPr>
            <a:xfrm>
              <a:off x="6863225" y="3255400"/>
              <a:ext cx="2102000" cy="1568026"/>
            </a:xfrm>
            <a:prstGeom prst="rect">
              <a:avLst/>
            </a:prstGeom>
            <a:noFill/>
            <a:ln>
              <a:noFill/>
            </a:ln>
          </p:spPr>
        </p:pic>
        <p:pic>
          <p:nvPicPr>
            <p:cNvPr id="246" name="Google Shape;246;p30"/>
            <p:cNvPicPr preferRelativeResize="0"/>
            <p:nvPr/>
          </p:nvPicPr>
          <p:blipFill>
            <a:blip r:embed="rId4">
              <a:alphaModFix/>
            </a:blip>
            <a:stretch>
              <a:fillRect/>
            </a:stretch>
          </p:blipFill>
          <p:spPr>
            <a:xfrm>
              <a:off x="4793075" y="3259925"/>
              <a:ext cx="2086076" cy="1563499"/>
            </a:xfrm>
            <a:prstGeom prst="rect">
              <a:avLst/>
            </a:prstGeom>
            <a:noFill/>
            <a:ln>
              <a:noFill/>
            </a:ln>
          </p:spPr>
        </p:pic>
        <p:pic>
          <p:nvPicPr>
            <p:cNvPr id="247" name="Google Shape;247;p30"/>
            <p:cNvPicPr preferRelativeResize="0"/>
            <p:nvPr/>
          </p:nvPicPr>
          <p:blipFill>
            <a:blip r:embed="rId5">
              <a:alphaModFix/>
            </a:blip>
            <a:stretch>
              <a:fillRect/>
            </a:stretch>
          </p:blipFill>
          <p:spPr>
            <a:xfrm>
              <a:off x="4793075" y="1699238"/>
              <a:ext cx="2086076" cy="1563512"/>
            </a:xfrm>
            <a:prstGeom prst="rect">
              <a:avLst/>
            </a:prstGeom>
            <a:noFill/>
            <a:ln>
              <a:noFill/>
            </a:ln>
          </p:spPr>
        </p:pic>
        <p:pic>
          <p:nvPicPr>
            <p:cNvPr id="248" name="Google Shape;248;p30"/>
            <p:cNvPicPr preferRelativeResize="0"/>
            <p:nvPr/>
          </p:nvPicPr>
          <p:blipFill>
            <a:blip r:embed="rId6">
              <a:alphaModFix/>
            </a:blip>
            <a:stretch>
              <a:fillRect/>
            </a:stretch>
          </p:blipFill>
          <p:spPr>
            <a:xfrm>
              <a:off x="6866200" y="1701525"/>
              <a:ext cx="2099025" cy="1558949"/>
            </a:xfrm>
            <a:prstGeom prst="rect">
              <a:avLst/>
            </a:prstGeom>
            <a:noFill/>
            <a:ln>
              <a:noFill/>
            </a:ln>
          </p:spPr>
        </p:pic>
        <p:pic>
          <p:nvPicPr>
            <p:cNvPr id="249" name="Google Shape;249;p30"/>
            <p:cNvPicPr preferRelativeResize="0"/>
            <p:nvPr/>
          </p:nvPicPr>
          <p:blipFill>
            <a:blip r:embed="rId7">
              <a:alphaModFix/>
            </a:blip>
            <a:stretch>
              <a:fillRect/>
            </a:stretch>
          </p:blipFill>
          <p:spPr>
            <a:xfrm>
              <a:off x="8474322" y="1757747"/>
              <a:ext cx="357975" cy="318350"/>
            </a:xfrm>
            <a:prstGeom prst="rect">
              <a:avLst/>
            </a:prstGeom>
            <a:noFill/>
            <a:ln>
              <a:noFill/>
            </a:ln>
          </p:spPr>
        </p:pic>
        <p:pic>
          <p:nvPicPr>
            <p:cNvPr id="250" name="Google Shape;250;p30"/>
            <p:cNvPicPr preferRelativeResize="0"/>
            <p:nvPr/>
          </p:nvPicPr>
          <p:blipFill>
            <a:blip r:embed="rId8">
              <a:alphaModFix/>
            </a:blip>
            <a:stretch>
              <a:fillRect/>
            </a:stretch>
          </p:blipFill>
          <p:spPr>
            <a:xfrm>
              <a:off x="4793075" y="1688037"/>
              <a:ext cx="2086075" cy="1567364"/>
            </a:xfrm>
            <a:prstGeom prst="rect">
              <a:avLst/>
            </a:prstGeom>
            <a:noFill/>
            <a:ln>
              <a:noFill/>
            </a:ln>
          </p:spPr>
        </p:pic>
        <p:pic>
          <p:nvPicPr>
            <p:cNvPr id="251" name="Google Shape;251;p30"/>
            <p:cNvPicPr preferRelativeResize="0"/>
            <p:nvPr/>
          </p:nvPicPr>
          <p:blipFill>
            <a:blip r:embed="rId9">
              <a:alphaModFix/>
            </a:blip>
            <a:stretch>
              <a:fillRect/>
            </a:stretch>
          </p:blipFill>
          <p:spPr>
            <a:xfrm>
              <a:off x="6863225" y="1688025"/>
              <a:ext cx="2086075" cy="1565606"/>
            </a:xfrm>
            <a:prstGeom prst="rect">
              <a:avLst/>
            </a:prstGeom>
            <a:noFill/>
            <a:ln>
              <a:noFill/>
            </a:ln>
          </p:spPr>
        </p:pic>
        <p:pic>
          <p:nvPicPr>
            <p:cNvPr id="252" name="Google Shape;252;p30"/>
            <p:cNvPicPr preferRelativeResize="0"/>
            <p:nvPr/>
          </p:nvPicPr>
          <p:blipFill>
            <a:blip r:embed="rId10">
              <a:alphaModFix/>
            </a:blip>
            <a:stretch>
              <a:fillRect/>
            </a:stretch>
          </p:blipFill>
          <p:spPr>
            <a:xfrm>
              <a:off x="4793075" y="3252945"/>
              <a:ext cx="2102001" cy="1570479"/>
            </a:xfrm>
            <a:prstGeom prst="rect">
              <a:avLst/>
            </a:prstGeom>
            <a:noFill/>
            <a:ln>
              <a:noFill/>
            </a:ln>
          </p:spPr>
        </p:pic>
        <p:pic>
          <p:nvPicPr>
            <p:cNvPr id="253" name="Google Shape;253;p30"/>
            <p:cNvPicPr preferRelativeResize="0"/>
            <p:nvPr/>
          </p:nvPicPr>
          <p:blipFill>
            <a:blip r:embed="rId11">
              <a:alphaModFix/>
            </a:blip>
            <a:stretch>
              <a:fillRect/>
            </a:stretch>
          </p:blipFill>
          <p:spPr>
            <a:xfrm>
              <a:off x="6879150" y="3255718"/>
              <a:ext cx="2086076" cy="1567707"/>
            </a:xfrm>
            <a:prstGeom prst="rect">
              <a:avLst/>
            </a:prstGeom>
            <a:noFill/>
            <a:ln>
              <a:noFill/>
            </a:ln>
          </p:spPr>
        </p:pic>
      </p:grpSp>
      <p:pic>
        <p:nvPicPr>
          <p:cNvPr id="254" name="Google Shape;254;p30"/>
          <p:cNvPicPr preferRelativeResize="0"/>
          <p:nvPr/>
        </p:nvPicPr>
        <p:blipFill>
          <a:blip r:embed="rId12">
            <a:alphaModFix/>
          </a:blip>
          <a:stretch>
            <a:fillRect/>
          </a:stretch>
        </p:blipFill>
        <p:spPr>
          <a:xfrm>
            <a:off x="8426525" y="1954700"/>
            <a:ext cx="574675" cy="475925"/>
          </a:xfrm>
          <a:prstGeom prst="rect">
            <a:avLst/>
          </a:prstGeom>
          <a:noFill/>
          <a:ln>
            <a:noFill/>
          </a:ln>
        </p:spPr>
      </p:pic>
      <p:cxnSp>
        <p:nvCxnSpPr>
          <p:cNvPr id="255" name="Google Shape;255;p30"/>
          <p:cNvCxnSpPr/>
          <p:nvPr/>
        </p:nvCxnSpPr>
        <p:spPr>
          <a:xfrm>
            <a:off x="8122425" y="1864275"/>
            <a:ext cx="0" cy="322200"/>
          </a:xfrm>
          <a:prstGeom prst="straightConnector1">
            <a:avLst/>
          </a:prstGeom>
          <a:noFill/>
          <a:ln cap="flat" cmpd="sng" w="9525">
            <a:solidFill>
              <a:schemeClr val="dk2"/>
            </a:solidFill>
            <a:prstDash val="solid"/>
            <a:round/>
            <a:headEnd len="med" w="med" type="none"/>
            <a:tailEnd len="med" w="med" type="triangle"/>
          </a:ln>
        </p:spPr>
      </p:cxnSp>
      <p:sp>
        <p:nvSpPr>
          <p:cNvPr id="256" name="Google Shape;256;p30"/>
          <p:cNvSpPr txBox="1"/>
          <p:nvPr/>
        </p:nvSpPr>
        <p:spPr>
          <a:xfrm>
            <a:off x="7898825" y="1613225"/>
            <a:ext cx="527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rPr>
              <a:t>alpha</a:t>
            </a:r>
            <a:endParaRPr sz="900">
              <a:solidFill>
                <a:schemeClr val="lt1"/>
              </a:solidFill>
            </a:endParaRPr>
          </a:p>
        </p:txBody>
      </p:sp>
      <p:sp>
        <p:nvSpPr>
          <p:cNvPr id="257" name="Google Shape;257;p30"/>
          <p:cNvSpPr txBox="1"/>
          <p:nvPr/>
        </p:nvSpPr>
        <p:spPr>
          <a:xfrm>
            <a:off x="311700" y="1679225"/>
            <a:ext cx="4382700" cy="13545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FFFFFF"/>
              </a:buClr>
              <a:buSzPts val="1200"/>
              <a:buChar char="●"/>
            </a:pPr>
            <a:r>
              <a:rPr lang="en" sz="1200">
                <a:solidFill>
                  <a:schemeClr val="accent2"/>
                </a:solidFill>
              </a:rPr>
              <a:t>Individual PSDs</a:t>
            </a:r>
            <a:endParaRPr sz="1200">
              <a:solidFill>
                <a:schemeClr val="accent2"/>
              </a:solidFill>
            </a:endParaRPr>
          </a:p>
          <a:p>
            <a:pPr indent="0" lvl="0" marL="0" rtl="0" algn="l">
              <a:lnSpc>
                <a:spcPct val="100000"/>
              </a:lnSpc>
              <a:spcBef>
                <a:spcPts val="0"/>
              </a:spcBef>
              <a:spcAft>
                <a:spcPts val="0"/>
              </a:spcAft>
              <a:buNone/>
            </a:pPr>
            <a:r>
              <a:t/>
            </a:r>
            <a:endParaRPr sz="1200">
              <a:solidFill>
                <a:schemeClr val="accent2"/>
              </a:solidFill>
            </a:endParaRPr>
          </a:p>
          <a:p>
            <a:pPr indent="0" lvl="0" marL="0" rtl="0" algn="l">
              <a:lnSpc>
                <a:spcPct val="100000"/>
              </a:lnSpc>
              <a:spcBef>
                <a:spcPts val="0"/>
              </a:spcBef>
              <a:spcAft>
                <a:spcPts val="0"/>
              </a:spcAft>
              <a:buNone/>
            </a:pPr>
            <a:r>
              <a:t/>
            </a:r>
            <a:endParaRPr sz="1200">
              <a:solidFill>
                <a:schemeClr val="accent2"/>
              </a:solidFill>
            </a:endParaRPr>
          </a:p>
          <a:p>
            <a:pPr indent="0" lvl="0" marL="0" rtl="0" algn="l">
              <a:lnSpc>
                <a:spcPct val="100000"/>
              </a:lnSpc>
              <a:spcBef>
                <a:spcPts val="0"/>
              </a:spcBef>
              <a:spcAft>
                <a:spcPts val="0"/>
              </a:spcAft>
              <a:buNone/>
            </a:pPr>
            <a:r>
              <a:rPr lang="en" sz="1200">
                <a:solidFill>
                  <a:schemeClr val="accent2"/>
                </a:solidFill>
              </a:rPr>
              <a:t>	</a:t>
            </a:r>
            <a:endParaRPr sz="1200">
              <a:solidFill>
                <a:schemeClr val="accent2"/>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1"/>
          <p:cNvSpPr txBox="1"/>
          <p:nvPr>
            <p:ph idx="1" type="subTitle"/>
          </p:nvPr>
        </p:nvSpPr>
        <p:spPr>
          <a:xfrm>
            <a:off x="311700" y="987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accent5"/>
                </a:solidFill>
              </a:rPr>
              <a:t>Results (EEG)</a:t>
            </a:r>
            <a:endParaRPr>
              <a:solidFill>
                <a:schemeClr val="accent5"/>
              </a:solidFill>
            </a:endParaRPr>
          </a:p>
        </p:txBody>
      </p:sp>
      <p:grpSp>
        <p:nvGrpSpPr>
          <p:cNvPr id="263" name="Google Shape;263;p31"/>
          <p:cNvGrpSpPr/>
          <p:nvPr/>
        </p:nvGrpSpPr>
        <p:grpSpPr>
          <a:xfrm>
            <a:off x="3832051" y="774941"/>
            <a:ext cx="5168878" cy="4255777"/>
            <a:chOff x="4793075" y="1388300"/>
            <a:chExt cx="4172151" cy="3435126"/>
          </a:xfrm>
        </p:grpSpPr>
        <p:sp>
          <p:nvSpPr>
            <p:cNvPr id="264" name="Google Shape;264;p31"/>
            <p:cNvSpPr/>
            <p:nvPr/>
          </p:nvSpPr>
          <p:spPr>
            <a:xfrm>
              <a:off x="4793075" y="1431350"/>
              <a:ext cx="4161600" cy="267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265" name="Google Shape;265;p31"/>
            <p:cNvSpPr txBox="1"/>
            <p:nvPr/>
          </p:nvSpPr>
          <p:spPr>
            <a:xfrm>
              <a:off x="4793075" y="1388300"/>
              <a:ext cx="4161600" cy="285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lang="en" sz="1100">
                  <a:highlight>
                    <a:srgbClr val="FFFFFF"/>
                  </a:highlight>
                </a:rPr>
                <a:t>Average PSD with 95% confidence interval by session</a:t>
              </a:r>
              <a:endParaRPr sz="1200"/>
            </a:p>
          </p:txBody>
        </p:sp>
        <p:pic>
          <p:nvPicPr>
            <p:cNvPr id="266" name="Google Shape;266;p31"/>
            <p:cNvPicPr preferRelativeResize="0"/>
            <p:nvPr/>
          </p:nvPicPr>
          <p:blipFill>
            <a:blip r:embed="rId3">
              <a:alphaModFix/>
            </a:blip>
            <a:stretch>
              <a:fillRect/>
            </a:stretch>
          </p:blipFill>
          <p:spPr>
            <a:xfrm>
              <a:off x="6863225" y="3255400"/>
              <a:ext cx="2102000" cy="1568026"/>
            </a:xfrm>
            <a:prstGeom prst="rect">
              <a:avLst/>
            </a:prstGeom>
            <a:noFill/>
            <a:ln>
              <a:noFill/>
            </a:ln>
          </p:spPr>
        </p:pic>
        <p:pic>
          <p:nvPicPr>
            <p:cNvPr id="267" name="Google Shape;267;p31"/>
            <p:cNvPicPr preferRelativeResize="0"/>
            <p:nvPr/>
          </p:nvPicPr>
          <p:blipFill>
            <a:blip r:embed="rId4">
              <a:alphaModFix/>
            </a:blip>
            <a:stretch>
              <a:fillRect/>
            </a:stretch>
          </p:blipFill>
          <p:spPr>
            <a:xfrm>
              <a:off x="4793075" y="3259925"/>
              <a:ext cx="2086076" cy="1563499"/>
            </a:xfrm>
            <a:prstGeom prst="rect">
              <a:avLst/>
            </a:prstGeom>
            <a:noFill/>
            <a:ln>
              <a:noFill/>
            </a:ln>
          </p:spPr>
        </p:pic>
        <p:pic>
          <p:nvPicPr>
            <p:cNvPr id="268" name="Google Shape;268;p31"/>
            <p:cNvPicPr preferRelativeResize="0"/>
            <p:nvPr/>
          </p:nvPicPr>
          <p:blipFill>
            <a:blip r:embed="rId5">
              <a:alphaModFix/>
            </a:blip>
            <a:stretch>
              <a:fillRect/>
            </a:stretch>
          </p:blipFill>
          <p:spPr>
            <a:xfrm>
              <a:off x="4793075" y="1699238"/>
              <a:ext cx="2086076" cy="1563512"/>
            </a:xfrm>
            <a:prstGeom prst="rect">
              <a:avLst/>
            </a:prstGeom>
            <a:noFill/>
            <a:ln>
              <a:noFill/>
            </a:ln>
          </p:spPr>
        </p:pic>
        <p:pic>
          <p:nvPicPr>
            <p:cNvPr id="269" name="Google Shape;269;p31"/>
            <p:cNvPicPr preferRelativeResize="0"/>
            <p:nvPr/>
          </p:nvPicPr>
          <p:blipFill>
            <a:blip r:embed="rId6">
              <a:alphaModFix/>
            </a:blip>
            <a:stretch>
              <a:fillRect/>
            </a:stretch>
          </p:blipFill>
          <p:spPr>
            <a:xfrm>
              <a:off x="6866200" y="1701525"/>
              <a:ext cx="2099025" cy="1558949"/>
            </a:xfrm>
            <a:prstGeom prst="rect">
              <a:avLst/>
            </a:prstGeom>
            <a:noFill/>
            <a:ln>
              <a:noFill/>
            </a:ln>
          </p:spPr>
        </p:pic>
        <p:pic>
          <p:nvPicPr>
            <p:cNvPr id="270" name="Google Shape;270;p31"/>
            <p:cNvPicPr preferRelativeResize="0"/>
            <p:nvPr/>
          </p:nvPicPr>
          <p:blipFill>
            <a:blip r:embed="rId7">
              <a:alphaModFix/>
            </a:blip>
            <a:stretch>
              <a:fillRect/>
            </a:stretch>
          </p:blipFill>
          <p:spPr>
            <a:xfrm>
              <a:off x="8474322" y="1757747"/>
              <a:ext cx="357975" cy="318350"/>
            </a:xfrm>
            <a:prstGeom prst="rect">
              <a:avLst/>
            </a:prstGeom>
            <a:noFill/>
            <a:ln>
              <a:noFill/>
            </a:ln>
          </p:spPr>
        </p:pic>
        <p:pic>
          <p:nvPicPr>
            <p:cNvPr id="271" name="Google Shape;271;p31"/>
            <p:cNvPicPr preferRelativeResize="0"/>
            <p:nvPr/>
          </p:nvPicPr>
          <p:blipFill>
            <a:blip r:embed="rId8">
              <a:alphaModFix/>
            </a:blip>
            <a:stretch>
              <a:fillRect/>
            </a:stretch>
          </p:blipFill>
          <p:spPr>
            <a:xfrm>
              <a:off x="4793075" y="1688037"/>
              <a:ext cx="2086075" cy="1567364"/>
            </a:xfrm>
            <a:prstGeom prst="rect">
              <a:avLst/>
            </a:prstGeom>
            <a:noFill/>
            <a:ln>
              <a:noFill/>
            </a:ln>
          </p:spPr>
        </p:pic>
        <p:pic>
          <p:nvPicPr>
            <p:cNvPr id="272" name="Google Shape;272;p31"/>
            <p:cNvPicPr preferRelativeResize="0"/>
            <p:nvPr/>
          </p:nvPicPr>
          <p:blipFill>
            <a:blip r:embed="rId9">
              <a:alphaModFix/>
            </a:blip>
            <a:stretch>
              <a:fillRect/>
            </a:stretch>
          </p:blipFill>
          <p:spPr>
            <a:xfrm>
              <a:off x="6863225" y="1688025"/>
              <a:ext cx="2086075" cy="1565606"/>
            </a:xfrm>
            <a:prstGeom prst="rect">
              <a:avLst/>
            </a:prstGeom>
            <a:noFill/>
            <a:ln>
              <a:noFill/>
            </a:ln>
          </p:spPr>
        </p:pic>
        <p:pic>
          <p:nvPicPr>
            <p:cNvPr id="273" name="Google Shape;273;p31"/>
            <p:cNvPicPr preferRelativeResize="0"/>
            <p:nvPr/>
          </p:nvPicPr>
          <p:blipFill>
            <a:blip r:embed="rId10">
              <a:alphaModFix/>
            </a:blip>
            <a:stretch>
              <a:fillRect/>
            </a:stretch>
          </p:blipFill>
          <p:spPr>
            <a:xfrm>
              <a:off x="4793075" y="3252945"/>
              <a:ext cx="2102001" cy="1570479"/>
            </a:xfrm>
            <a:prstGeom prst="rect">
              <a:avLst/>
            </a:prstGeom>
            <a:noFill/>
            <a:ln>
              <a:noFill/>
            </a:ln>
          </p:spPr>
        </p:pic>
        <p:pic>
          <p:nvPicPr>
            <p:cNvPr id="274" name="Google Shape;274;p31"/>
            <p:cNvPicPr preferRelativeResize="0"/>
            <p:nvPr/>
          </p:nvPicPr>
          <p:blipFill>
            <a:blip r:embed="rId11">
              <a:alphaModFix/>
            </a:blip>
            <a:stretch>
              <a:fillRect/>
            </a:stretch>
          </p:blipFill>
          <p:spPr>
            <a:xfrm>
              <a:off x="6879150" y="3255718"/>
              <a:ext cx="2086076" cy="1567707"/>
            </a:xfrm>
            <a:prstGeom prst="rect">
              <a:avLst/>
            </a:prstGeom>
            <a:noFill/>
            <a:ln>
              <a:noFill/>
            </a:ln>
          </p:spPr>
        </p:pic>
      </p:grpSp>
      <p:pic>
        <p:nvPicPr>
          <p:cNvPr id="275" name="Google Shape;275;p31"/>
          <p:cNvPicPr preferRelativeResize="0"/>
          <p:nvPr/>
        </p:nvPicPr>
        <p:blipFill>
          <a:blip r:embed="rId12">
            <a:alphaModFix/>
          </a:blip>
          <a:stretch>
            <a:fillRect/>
          </a:stretch>
        </p:blipFill>
        <p:spPr>
          <a:xfrm>
            <a:off x="8426525" y="1954700"/>
            <a:ext cx="574675" cy="475925"/>
          </a:xfrm>
          <a:prstGeom prst="rect">
            <a:avLst/>
          </a:prstGeom>
          <a:noFill/>
          <a:ln>
            <a:noFill/>
          </a:ln>
        </p:spPr>
      </p:pic>
      <p:cxnSp>
        <p:nvCxnSpPr>
          <p:cNvPr id="276" name="Google Shape;276;p31"/>
          <p:cNvCxnSpPr/>
          <p:nvPr/>
        </p:nvCxnSpPr>
        <p:spPr>
          <a:xfrm>
            <a:off x="8168575" y="3565550"/>
            <a:ext cx="0" cy="322200"/>
          </a:xfrm>
          <a:prstGeom prst="straightConnector1">
            <a:avLst/>
          </a:prstGeom>
          <a:noFill/>
          <a:ln cap="flat" cmpd="sng" w="9525">
            <a:solidFill>
              <a:schemeClr val="dk2"/>
            </a:solidFill>
            <a:prstDash val="solid"/>
            <a:round/>
            <a:headEnd len="med" w="med" type="none"/>
            <a:tailEnd len="med" w="med" type="triangle"/>
          </a:ln>
        </p:spPr>
      </p:cxnSp>
      <p:sp>
        <p:nvSpPr>
          <p:cNvPr id="277" name="Google Shape;277;p31"/>
          <p:cNvSpPr txBox="1"/>
          <p:nvPr/>
        </p:nvSpPr>
        <p:spPr>
          <a:xfrm>
            <a:off x="7944975" y="3314500"/>
            <a:ext cx="527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rPr>
              <a:t>alpha</a:t>
            </a:r>
            <a:endParaRPr sz="900">
              <a:solidFill>
                <a:schemeClr val="lt1"/>
              </a:solidFill>
            </a:endParaRPr>
          </a:p>
        </p:txBody>
      </p:sp>
      <p:sp>
        <p:nvSpPr>
          <p:cNvPr id="278" name="Google Shape;278;p31"/>
          <p:cNvSpPr txBox="1"/>
          <p:nvPr/>
        </p:nvSpPr>
        <p:spPr>
          <a:xfrm>
            <a:off x="311700" y="1679225"/>
            <a:ext cx="4382700" cy="13545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FFFFFF"/>
              </a:buClr>
              <a:buSzPts val="1200"/>
              <a:buChar char="●"/>
            </a:pPr>
            <a:r>
              <a:rPr lang="en" sz="1200">
                <a:solidFill>
                  <a:schemeClr val="accent2"/>
                </a:solidFill>
              </a:rPr>
              <a:t>Individual PSDs</a:t>
            </a:r>
            <a:endParaRPr sz="1200">
              <a:solidFill>
                <a:schemeClr val="accent2"/>
              </a:solidFill>
            </a:endParaRPr>
          </a:p>
          <a:p>
            <a:pPr indent="0" lvl="0" marL="0" rtl="0" algn="l">
              <a:lnSpc>
                <a:spcPct val="100000"/>
              </a:lnSpc>
              <a:spcBef>
                <a:spcPts val="0"/>
              </a:spcBef>
              <a:spcAft>
                <a:spcPts val="0"/>
              </a:spcAft>
              <a:buNone/>
            </a:pPr>
            <a:r>
              <a:t/>
            </a:r>
            <a:endParaRPr sz="1200">
              <a:solidFill>
                <a:schemeClr val="accent2"/>
              </a:solidFill>
            </a:endParaRPr>
          </a:p>
          <a:p>
            <a:pPr indent="0" lvl="0" marL="0" rtl="0" algn="l">
              <a:lnSpc>
                <a:spcPct val="100000"/>
              </a:lnSpc>
              <a:spcBef>
                <a:spcPts val="0"/>
              </a:spcBef>
              <a:spcAft>
                <a:spcPts val="0"/>
              </a:spcAft>
              <a:buNone/>
            </a:pPr>
            <a:r>
              <a:t/>
            </a:r>
            <a:endParaRPr sz="1200">
              <a:solidFill>
                <a:schemeClr val="accent2"/>
              </a:solidFill>
            </a:endParaRPr>
          </a:p>
          <a:p>
            <a:pPr indent="0" lvl="0" marL="0" rtl="0" algn="l">
              <a:lnSpc>
                <a:spcPct val="100000"/>
              </a:lnSpc>
              <a:spcBef>
                <a:spcPts val="0"/>
              </a:spcBef>
              <a:spcAft>
                <a:spcPts val="0"/>
              </a:spcAft>
              <a:buNone/>
            </a:pPr>
            <a:r>
              <a:rPr lang="en" sz="1200">
                <a:solidFill>
                  <a:schemeClr val="accent2"/>
                </a:solidFill>
              </a:rPr>
              <a:t>	</a:t>
            </a:r>
            <a:endParaRPr sz="1200">
              <a:solidFill>
                <a:schemeClr val="accent2"/>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idx="1" type="subTitle"/>
          </p:nvPr>
        </p:nvSpPr>
        <p:spPr>
          <a:xfrm>
            <a:off x="311700" y="987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accent5"/>
                </a:solidFill>
              </a:rPr>
              <a:t>Background</a:t>
            </a:r>
            <a:endParaRPr>
              <a:solidFill>
                <a:schemeClr val="accent5"/>
              </a:solidFill>
            </a:endParaRPr>
          </a:p>
        </p:txBody>
      </p:sp>
      <p:sp>
        <p:nvSpPr>
          <p:cNvPr id="64" name="Google Shape;64;p14"/>
          <p:cNvSpPr txBox="1"/>
          <p:nvPr/>
        </p:nvSpPr>
        <p:spPr>
          <a:xfrm>
            <a:off x="311700" y="1561225"/>
            <a:ext cx="6014700" cy="28629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FFFFFF"/>
              </a:buClr>
              <a:buSzPts val="1200"/>
              <a:buChar char="●"/>
            </a:pPr>
            <a:r>
              <a:rPr lang="en" sz="1200">
                <a:solidFill>
                  <a:srgbClr val="FFFFFF"/>
                </a:solidFill>
              </a:rPr>
              <a:t>Pauline Oliveros (1932 - 2016)</a:t>
            </a:r>
            <a:endParaRPr sz="1200">
              <a:solidFill>
                <a:srgbClr val="FFFFFF"/>
              </a:solidFill>
            </a:endParaRPr>
          </a:p>
          <a:p>
            <a:pPr indent="-304800" lvl="1" marL="914400" rtl="0" algn="l">
              <a:lnSpc>
                <a:spcPct val="100000"/>
              </a:lnSpc>
              <a:spcBef>
                <a:spcPts val="0"/>
              </a:spcBef>
              <a:spcAft>
                <a:spcPts val="0"/>
              </a:spcAft>
              <a:buClr>
                <a:srgbClr val="FFFFFF"/>
              </a:buClr>
              <a:buSzPts val="1200"/>
              <a:buAutoNum type="alphaLcPeriod"/>
            </a:pPr>
            <a:r>
              <a:rPr lang="en" sz="1200">
                <a:solidFill>
                  <a:srgbClr val="FFFFFF"/>
                </a:solidFill>
              </a:rPr>
              <a:t>Composer, performer, feminist</a:t>
            </a:r>
            <a:endParaRPr sz="1200">
              <a:solidFill>
                <a:srgbClr val="FFFFFF"/>
              </a:solidFill>
            </a:endParaRPr>
          </a:p>
          <a:p>
            <a:pPr indent="-304800" lvl="1" marL="914400" rtl="0" algn="l">
              <a:lnSpc>
                <a:spcPct val="100000"/>
              </a:lnSpc>
              <a:spcBef>
                <a:spcPts val="0"/>
              </a:spcBef>
              <a:spcAft>
                <a:spcPts val="0"/>
              </a:spcAft>
              <a:buClr>
                <a:srgbClr val="FFFFFF"/>
              </a:buClr>
              <a:buSzPts val="1200"/>
              <a:buAutoNum type="alphaLcPeriod"/>
            </a:pPr>
            <a:r>
              <a:rPr lang="en" sz="1200">
                <a:solidFill>
                  <a:srgbClr val="FFFFFF"/>
                </a:solidFill>
              </a:rPr>
              <a:t>Founding member of the San Francisco Tape Music Center</a:t>
            </a:r>
            <a:endParaRPr sz="1200">
              <a:solidFill>
                <a:srgbClr val="FFFFFF"/>
              </a:solidFill>
            </a:endParaRPr>
          </a:p>
          <a:p>
            <a:pPr indent="-304800" lvl="1" marL="914400" rtl="0" algn="l">
              <a:lnSpc>
                <a:spcPct val="100000"/>
              </a:lnSpc>
              <a:spcBef>
                <a:spcPts val="0"/>
              </a:spcBef>
              <a:spcAft>
                <a:spcPts val="0"/>
              </a:spcAft>
              <a:buClr>
                <a:srgbClr val="FFFFFF"/>
              </a:buClr>
              <a:buSzPts val="1200"/>
              <a:buAutoNum type="alphaLcPeriod"/>
            </a:pPr>
            <a:r>
              <a:rPr lang="en" sz="1200">
                <a:solidFill>
                  <a:srgbClr val="FFFFFF"/>
                </a:solidFill>
              </a:rPr>
              <a:t>Professor of electronic music at Mills, UCSD, Oberlin, RPI </a:t>
            </a:r>
            <a:endParaRPr sz="1200">
              <a:solidFill>
                <a:srgbClr val="FFFFFF"/>
              </a:solidFill>
            </a:endParaRPr>
          </a:p>
          <a:p>
            <a:pPr indent="-304800" lvl="1" marL="914400" rtl="0" algn="l">
              <a:lnSpc>
                <a:spcPct val="100000"/>
              </a:lnSpc>
              <a:spcBef>
                <a:spcPts val="0"/>
              </a:spcBef>
              <a:spcAft>
                <a:spcPts val="0"/>
              </a:spcAft>
              <a:buClr>
                <a:srgbClr val="FFFFFF"/>
              </a:buClr>
              <a:buSzPts val="1200"/>
              <a:buAutoNum type="alphaLcPeriod"/>
            </a:pPr>
            <a:r>
              <a:rPr lang="en" sz="1200">
                <a:solidFill>
                  <a:srgbClr val="FFFFFF"/>
                </a:solidFill>
              </a:rPr>
              <a:t>Deep listening</a:t>
            </a:r>
            <a:endParaRPr sz="1200">
              <a:solidFill>
                <a:srgbClr val="FFFFFF"/>
              </a:solidFill>
            </a:endParaRPr>
          </a:p>
          <a:p>
            <a:pPr indent="0" lvl="0" marL="914400" rtl="0" algn="l">
              <a:lnSpc>
                <a:spcPct val="100000"/>
              </a:lnSpc>
              <a:spcBef>
                <a:spcPts val="0"/>
              </a:spcBef>
              <a:spcAft>
                <a:spcPts val="0"/>
              </a:spcAft>
              <a:buNone/>
            </a:pPr>
            <a:r>
              <a:t/>
            </a:r>
            <a:endParaRPr sz="1200">
              <a:solidFill>
                <a:srgbClr val="FFFFFF"/>
              </a:solidFill>
            </a:endParaRPr>
          </a:p>
          <a:p>
            <a:pPr indent="-304800" lvl="0" marL="457200" rtl="0" algn="l">
              <a:lnSpc>
                <a:spcPct val="100000"/>
              </a:lnSpc>
              <a:spcBef>
                <a:spcPts val="0"/>
              </a:spcBef>
              <a:spcAft>
                <a:spcPts val="0"/>
              </a:spcAft>
              <a:buClr>
                <a:srgbClr val="FFFFFF"/>
              </a:buClr>
              <a:buSzPts val="1200"/>
              <a:buChar char="●"/>
            </a:pPr>
            <a:r>
              <a:rPr lang="en" sz="1200">
                <a:solidFill>
                  <a:srgbClr val="FFFFFF"/>
                </a:solidFill>
              </a:rPr>
              <a:t>Oliveros began the </a:t>
            </a:r>
            <a:r>
              <a:rPr i="1" lang="en" sz="1200">
                <a:solidFill>
                  <a:srgbClr val="FFFFFF"/>
                </a:solidFill>
              </a:rPr>
              <a:t>Meditation Project </a:t>
            </a:r>
            <a:r>
              <a:rPr lang="en" sz="1200">
                <a:solidFill>
                  <a:srgbClr val="FFFFFF"/>
                </a:solidFill>
              </a:rPr>
              <a:t>as a reaction to the Vietnam War protests, Kennedy assassination, and student self-immolation at UCSD (Oliveros, 2007)</a:t>
            </a:r>
            <a:endParaRPr sz="1200">
              <a:solidFill>
                <a:srgbClr val="FFFFFF"/>
              </a:solidFill>
            </a:endParaRPr>
          </a:p>
          <a:p>
            <a:pPr indent="0" lvl="0" marL="457200" rtl="0" algn="l">
              <a:lnSpc>
                <a:spcPct val="100000"/>
              </a:lnSpc>
              <a:spcBef>
                <a:spcPts val="3600"/>
              </a:spcBef>
              <a:spcAft>
                <a:spcPts val="0"/>
              </a:spcAft>
              <a:buNone/>
            </a:pPr>
            <a:r>
              <a:t/>
            </a:r>
            <a:endParaRPr sz="1200">
              <a:solidFill>
                <a:srgbClr val="FFFFFF"/>
              </a:solidFill>
            </a:endParaRPr>
          </a:p>
          <a:p>
            <a:pPr indent="0" lvl="0" marL="0" rtl="0" algn="l">
              <a:spcBef>
                <a:spcPts val="1200"/>
              </a:spcBef>
              <a:spcAft>
                <a:spcPts val="0"/>
              </a:spcAft>
              <a:buNone/>
            </a:pPr>
            <a:r>
              <a:t/>
            </a:r>
            <a:endParaRPr/>
          </a:p>
        </p:txBody>
      </p:sp>
      <p:pic>
        <p:nvPicPr>
          <p:cNvPr id="65" name="Google Shape;65;p14"/>
          <p:cNvPicPr preferRelativeResize="0"/>
          <p:nvPr/>
        </p:nvPicPr>
        <p:blipFill>
          <a:blip r:embed="rId3">
            <a:alphaModFix/>
          </a:blip>
          <a:stretch>
            <a:fillRect/>
          </a:stretch>
        </p:blipFill>
        <p:spPr>
          <a:xfrm>
            <a:off x="6326450" y="2530675"/>
            <a:ext cx="2505849" cy="23492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2"/>
          <p:cNvSpPr txBox="1"/>
          <p:nvPr>
            <p:ph idx="1" type="subTitle"/>
          </p:nvPr>
        </p:nvSpPr>
        <p:spPr>
          <a:xfrm>
            <a:off x="311700" y="987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accent5"/>
                </a:solidFill>
              </a:rPr>
              <a:t>Results (EEG)</a:t>
            </a:r>
            <a:endParaRPr>
              <a:solidFill>
                <a:schemeClr val="accent5"/>
              </a:solidFill>
            </a:endParaRPr>
          </a:p>
        </p:txBody>
      </p:sp>
      <p:pic>
        <p:nvPicPr>
          <p:cNvPr id="284" name="Google Shape;284;p32"/>
          <p:cNvPicPr preferRelativeResize="0"/>
          <p:nvPr/>
        </p:nvPicPr>
        <p:blipFill>
          <a:blip r:embed="rId3">
            <a:alphaModFix/>
          </a:blip>
          <a:stretch>
            <a:fillRect/>
          </a:stretch>
        </p:blipFill>
        <p:spPr>
          <a:xfrm>
            <a:off x="3441875" y="1059600"/>
            <a:ext cx="5559050" cy="3971123"/>
          </a:xfrm>
          <a:prstGeom prst="rect">
            <a:avLst/>
          </a:prstGeom>
          <a:noFill/>
          <a:ln>
            <a:noFill/>
          </a:ln>
        </p:spPr>
      </p:pic>
      <p:sp>
        <p:nvSpPr>
          <p:cNvPr id="285" name="Google Shape;285;p32"/>
          <p:cNvSpPr txBox="1"/>
          <p:nvPr/>
        </p:nvSpPr>
        <p:spPr>
          <a:xfrm>
            <a:off x="311700" y="1679225"/>
            <a:ext cx="4382700" cy="13545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FFFFFF"/>
              </a:buClr>
              <a:buSzPts val="1200"/>
              <a:buChar char="●"/>
            </a:pPr>
            <a:r>
              <a:rPr lang="en" sz="1200">
                <a:solidFill>
                  <a:schemeClr val="accent2"/>
                </a:solidFill>
              </a:rPr>
              <a:t>Grand Average PSD</a:t>
            </a:r>
            <a:endParaRPr sz="1200">
              <a:solidFill>
                <a:schemeClr val="accent2"/>
              </a:solidFill>
            </a:endParaRPr>
          </a:p>
          <a:p>
            <a:pPr indent="0" lvl="0" marL="0" rtl="0" algn="l">
              <a:lnSpc>
                <a:spcPct val="100000"/>
              </a:lnSpc>
              <a:spcBef>
                <a:spcPts val="0"/>
              </a:spcBef>
              <a:spcAft>
                <a:spcPts val="0"/>
              </a:spcAft>
              <a:buNone/>
            </a:pPr>
            <a:r>
              <a:t/>
            </a:r>
            <a:endParaRPr sz="1200">
              <a:solidFill>
                <a:schemeClr val="accent2"/>
              </a:solidFill>
            </a:endParaRPr>
          </a:p>
          <a:p>
            <a:pPr indent="0" lvl="0" marL="0" rtl="0" algn="l">
              <a:lnSpc>
                <a:spcPct val="100000"/>
              </a:lnSpc>
              <a:spcBef>
                <a:spcPts val="0"/>
              </a:spcBef>
              <a:spcAft>
                <a:spcPts val="0"/>
              </a:spcAft>
              <a:buNone/>
            </a:pPr>
            <a:r>
              <a:t/>
            </a:r>
            <a:endParaRPr sz="1200">
              <a:solidFill>
                <a:schemeClr val="accent2"/>
              </a:solidFill>
            </a:endParaRPr>
          </a:p>
          <a:p>
            <a:pPr indent="0" lvl="0" marL="0" rtl="0" algn="l">
              <a:lnSpc>
                <a:spcPct val="100000"/>
              </a:lnSpc>
              <a:spcBef>
                <a:spcPts val="0"/>
              </a:spcBef>
              <a:spcAft>
                <a:spcPts val="0"/>
              </a:spcAft>
              <a:buNone/>
            </a:pPr>
            <a:r>
              <a:rPr lang="en" sz="1200">
                <a:solidFill>
                  <a:schemeClr val="accent2"/>
                </a:solidFill>
              </a:rPr>
              <a:t>	</a:t>
            </a:r>
            <a:endParaRPr sz="1200">
              <a:solidFill>
                <a:schemeClr val="accent2"/>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3"/>
          <p:cNvSpPr txBox="1"/>
          <p:nvPr>
            <p:ph idx="1" type="subTitle"/>
          </p:nvPr>
        </p:nvSpPr>
        <p:spPr>
          <a:xfrm>
            <a:off x="311700" y="987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accent5"/>
                </a:solidFill>
              </a:rPr>
              <a:t>Results (EEG)</a:t>
            </a:r>
            <a:endParaRPr>
              <a:solidFill>
                <a:schemeClr val="accent5"/>
              </a:solidFill>
            </a:endParaRPr>
          </a:p>
        </p:txBody>
      </p:sp>
      <p:sp>
        <p:nvSpPr>
          <p:cNvPr id="291" name="Google Shape;291;p33"/>
          <p:cNvSpPr txBox="1"/>
          <p:nvPr/>
        </p:nvSpPr>
        <p:spPr>
          <a:xfrm>
            <a:off x="2296925" y="1043725"/>
            <a:ext cx="7322100" cy="17238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FFFFFF"/>
              </a:buClr>
              <a:buSzPts val="1200"/>
              <a:buChar char="●"/>
            </a:pPr>
            <a:r>
              <a:rPr lang="en" sz="1200">
                <a:solidFill>
                  <a:schemeClr val="accent2"/>
                </a:solidFill>
              </a:rPr>
              <a:t>One recording in our laboratory</a:t>
            </a:r>
            <a:endParaRPr sz="1200">
              <a:solidFill>
                <a:schemeClr val="accent2"/>
              </a:solidFill>
            </a:endParaRPr>
          </a:p>
          <a:p>
            <a:pPr indent="-304800" lvl="1" marL="914400" rtl="0" algn="l">
              <a:lnSpc>
                <a:spcPct val="100000"/>
              </a:lnSpc>
              <a:spcBef>
                <a:spcPts val="0"/>
              </a:spcBef>
              <a:spcAft>
                <a:spcPts val="0"/>
              </a:spcAft>
              <a:buClr>
                <a:srgbClr val="FFFFFF"/>
              </a:buClr>
              <a:buSzPts val="1200"/>
              <a:buChar char="○"/>
            </a:pPr>
            <a:r>
              <a:rPr lang="en" sz="1200">
                <a:solidFill>
                  <a:schemeClr val="accent2"/>
                </a:solidFill>
              </a:rPr>
              <a:t>7 min at rest; 3.5 min eyes closed</a:t>
            </a:r>
            <a:endParaRPr sz="1200">
              <a:solidFill>
                <a:schemeClr val="accent2"/>
              </a:solidFill>
            </a:endParaRPr>
          </a:p>
          <a:p>
            <a:pPr indent="0" lvl="0" marL="914400" rtl="0" algn="l">
              <a:lnSpc>
                <a:spcPct val="100000"/>
              </a:lnSpc>
              <a:spcBef>
                <a:spcPts val="0"/>
              </a:spcBef>
              <a:spcAft>
                <a:spcPts val="0"/>
              </a:spcAft>
              <a:buNone/>
            </a:pPr>
            <a:r>
              <a:t/>
            </a:r>
            <a:endParaRPr sz="1200">
              <a:solidFill>
                <a:schemeClr val="accent2"/>
              </a:solidFill>
            </a:endParaRPr>
          </a:p>
          <a:p>
            <a:pPr indent="-304800" lvl="0" marL="457200" rtl="0" algn="l">
              <a:lnSpc>
                <a:spcPct val="100000"/>
              </a:lnSpc>
              <a:spcBef>
                <a:spcPts val="0"/>
              </a:spcBef>
              <a:spcAft>
                <a:spcPts val="0"/>
              </a:spcAft>
              <a:buClr>
                <a:srgbClr val="FFFFFF"/>
              </a:buClr>
              <a:buSzPts val="1200"/>
              <a:buChar char="●"/>
            </a:pPr>
            <a:r>
              <a:rPr lang="en" sz="1200">
                <a:solidFill>
                  <a:schemeClr val="accent2"/>
                </a:solidFill>
              </a:rPr>
              <a:t>Similarity of PSD → Digitized data maintain the integrity of brain signals </a:t>
            </a:r>
            <a:endParaRPr sz="1200">
              <a:solidFill>
                <a:schemeClr val="accent2"/>
              </a:solidFill>
            </a:endParaRPr>
          </a:p>
          <a:p>
            <a:pPr indent="0" lvl="0" marL="0" rtl="0" algn="l">
              <a:lnSpc>
                <a:spcPct val="100000"/>
              </a:lnSpc>
              <a:spcBef>
                <a:spcPts val="0"/>
              </a:spcBef>
              <a:spcAft>
                <a:spcPts val="0"/>
              </a:spcAft>
              <a:buNone/>
            </a:pPr>
            <a:r>
              <a:t/>
            </a:r>
            <a:endParaRPr sz="1200">
              <a:solidFill>
                <a:schemeClr val="accent2"/>
              </a:solidFill>
            </a:endParaRPr>
          </a:p>
          <a:p>
            <a:pPr indent="0" lvl="0" marL="0" rtl="0" algn="l">
              <a:lnSpc>
                <a:spcPct val="100000"/>
              </a:lnSpc>
              <a:spcBef>
                <a:spcPts val="0"/>
              </a:spcBef>
              <a:spcAft>
                <a:spcPts val="0"/>
              </a:spcAft>
              <a:buNone/>
            </a:pPr>
            <a:r>
              <a:rPr lang="en" sz="1200">
                <a:solidFill>
                  <a:schemeClr val="accent2"/>
                </a:solidFill>
              </a:rPr>
              <a:t>	</a:t>
            </a:r>
            <a:endParaRPr sz="1200">
              <a:solidFill>
                <a:schemeClr val="accent2"/>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p:txBody>
      </p:sp>
      <p:pic>
        <p:nvPicPr>
          <p:cNvPr id="292" name="Google Shape;292;p33"/>
          <p:cNvPicPr preferRelativeResize="0"/>
          <p:nvPr/>
        </p:nvPicPr>
        <p:blipFill>
          <a:blip r:embed="rId3">
            <a:alphaModFix/>
          </a:blip>
          <a:stretch>
            <a:fillRect/>
          </a:stretch>
        </p:blipFill>
        <p:spPr>
          <a:xfrm>
            <a:off x="4701301" y="2003670"/>
            <a:ext cx="4131000" cy="2951003"/>
          </a:xfrm>
          <a:prstGeom prst="rect">
            <a:avLst/>
          </a:prstGeom>
          <a:noFill/>
          <a:ln>
            <a:noFill/>
          </a:ln>
        </p:spPr>
      </p:pic>
      <p:pic>
        <p:nvPicPr>
          <p:cNvPr id="293" name="Google Shape;293;p33"/>
          <p:cNvPicPr preferRelativeResize="0"/>
          <p:nvPr/>
        </p:nvPicPr>
        <p:blipFill>
          <a:blip r:embed="rId4">
            <a:alphaModFix/>
          </a:blip>
          <a:stretch>
            <a:fillRect/>
          </a:stretch>
        </p:blipFill>
        <p:spPr>
          <a:xfrm>
            <a:off x="311700" y="2003675"/>
            <a:ext cx="4131011" cy="29509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4"/>
          <p:cNvSpPr txBox="1"/>
          <p:nvPr>
            <p:ph idx="1" type="subTitle"/>
          </p:nvPr>
        </p:nvSpPr>
        <p:spPr>
          <a:xfrm>
            <a:off x="311700" y="987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accent5"/>
                </a:solidFill>
              </a:rPr>
              <a:t>Results (EEG - alpha)</a:t>
            </a:r>
            <a:endParaRPr>
              <a:solidFill>
                <a:schemeClr val="accent5"/>
              </a:solidFill>
            </a:endParaRPr>
          </a:p>
        </p:txBody>
      </p:sp>
      <p:sp>
        <p:nvSpPr>
          <p:cNvPr id="299" name="Google Shape;299;p34"/>
          <p:cNvSpPr txBox="1"/>
          <p:nvPr/>
        </p:nvSpPr>
        <p:spPr>
          <a:xfrm>
            <a:off x="2107225" y="757950"/>
            <a:ext cx="7763100" cy="769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sz="1200">
              <a:solidFill>
                <a:schemeClr val="accent2"/>
              </a:solidFill>
            </a:endParaRPr>
          </a:p>
          <a:p>
            <a:pPr indent="-304800" lvl="0" marL="457200" rtl="0" algn="l">
              <a:lnSpc>
                <a:spcPct val="100000"/>
              </a:lnSpc>
              <a:spcBef>
                <a:spcPts val="0"/>
              </a:spcBef>
              <a:spcAft>
                <a:spcPts val="0"/>
              </a:spcAft>
              <a:buClr>
                <a:schemeClr val="accent2"/>
              </a:buClr>
              <a:buSzPts val="1200"/>
              <a:buChar char="●"/>
            </a:pPr>
            <a:r>
              <a:rPr lang="en" sz="1200">
                <a:solidFill>
                  <a:schemeClr val="accent2"/>
                </a:solidFill>
              </a:rPr>
              <a:t>Alpha power after the class increased significantly (paired t-test)</a:t>
            </a:r>
            <a:endParaRPr sz="1200">
              <a:solidFill>
                <a:schemeClr val="accent2"/>
              </a:solidFill>
            </a:endParaRPr>
          </a:p>
          <a:p>
            <a:pPr indent="0" lvl="0" marL="0" rtl="0" algn="l">
              <a:spcBef>
                <a:spcPts val="0"/>
              </a:spcBef>
              <a:spcAft>
                <a:spcPts val="0"/>
              </a:spcAft>
              <a:buNone/>
            </a:pPr>
            <a:r>
              <a:t/>
            </a:r>
            <a:endParaRPr/>
          </a:p>
        </p:txBody>
      </p:sp>
      <p:pic>
        <p:nvPicPr>
          <p:cNvPr id="300" name="Google Shape;300;p34"/>
          <p:cNvPicPr preferRelativeResize="0"/>
          <p:nvPr/>
        </p:nvPicPr>
        <p:blipFill>
          <a:blip r:embed="rId3">
            <a:alphaModFix/>
          </a:blip>
          <a:stretch>
            <a:fillRect/>
          </a:stretch>
        </p:blipFill>
        <p:spPr>
          <a:xfrm>
            <a:off x="2059200" y="1375075"/>
            <a:ext cx="5025603" cy="35900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5"/>
          <p:cNvSpPr txBox="1"/>
          <p:nvPr>
            <p:ph idx="1" type="subTitle"/>
          </p:nvPr>
        </p:nvSpPr>
        <p:spPr>
          <a:xfrm>
            <a:off x="311700" y="987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accent5"/>
                </a:solidFill>
              </a:rPr>
              <a:t>Results (Literature - alpha)</a:t>
            </a:r>
            <a:endParaRPr>
              <a:solidFill>
                <a:schemeClr val="accent5"/>
              </a:solidFill>
            </a:endParaRPr>
          </a:p>
        </p:txBody>
      </p:sp>
      <p:sp>
        <p:nvSpPr>
          <p:cNvPr id="306" name="Google Shape;306;p35"/>
          <p:cNvSpPr txBox="1"/>
          <p:nvPr/>
        </p:nvSpPr>
        <p:spPr>
          <a:xfrm>
            <a:off x="847200" y="1817450"/>
            <a:ext cx="7449600" cy="3144600"/>
          </a:xfrm>
          <a:prstGeom prst="rect">
            <a:avLst/>
          </a:prstGeom>
          <a:noFill/>
          <a:ln>
            <a:noFill/>
          </a:ln>
        </p:spPr>
        <p:txBody>
          <a:bodyPr anchorCtr="0" anchor="t" bIns="91425" lIns="91425" spcFirstLastPara="1" rIns="91425" wrap="square" tIns="91425">
            <a:spAutoFit/>
          </a:bodyPr>
          <a:lstStyle/>
          <a:p>
            <a:pPr indent="-298450" lvl="0" marL="457200" rtl="0" algn="l">
              <a:lnSpc>
                <a:spcPct val="100000"/>
              </a:lnSpc>
              <a:spcBef>
                <a:spcPts val="0"/>
              </a:spcBef>
              <a:spcAft>
                <a:spcPts val="0"/>
              </a:spcAft>
              <a:buClr>
                <a:schemeClr val="accent2"/>
              </a:buClr>
              <a:buSzPts val="1100"/>
              <a:buChar char="●"/>
            </a:pPr>
            <a:r>
              <a:rPr lang="en" sz="1100">
                <a:solidFill>
                  <a:schemeClr val="accent2"/>
                </a:solidFill>
              </a:rPr>
              <a:t>1970s</a:t>
            </a:r>
            <a:endParaRPr sz="1100">
              <a:solidFill>
                <a:schemeClr val="accent2"/>
              </a:solidFill>
            </a:endParaRPr>
          </a:p>
          <a:p>
            <a:pPr indent="-298450" lvl="1" marL="914400" rtl="0" algn="l">
              <a:lnSpc>
                <a:spcPct val="100000"/>
              </a:lnSpc>
              <a:spcBef>
                <a:spcPts val="0"/>
              </a:spcBef>
              <a:spcAft>
                <a:spcPts val="0"/>
              </a:spcAft>
              <a:buClr>
                <a:schemeClr val="accent2"/>
              </a:buClr>
              <a:buSzPts val="1100"/>
              <a:buChar char="○"/>
            </a:pPr>
            <a:r>
              <a:rPr lang="en" sz="1100">
                <a:solidFill>
                  <a:schemeClr val="accent2"/>
                </a:solidFill>
              </a:rPr>
              <a:t>EEG alpha</a:t>
            </a:r>
            <a:endParaRPr sz="1100">
              <a:solidFill>
                <a:schemeClr val="accent2"/>
              </a:solidFill>
            </a:endParaRPr>
          </a:p>
          <a:p>
            <a:pPr indent="-298450" lvl="2" marL="1371600" rtl="0" algn="l">
              <a:lnSpc>
                <a:spcPct val="100000"/>
              </a:lnSpc>
              <a:spcBef>
                <a:spcPts val="0"/>
              </a:spcBef>
              <a:spcAft>
                <a:spcPts val="0"/>
              </a:spcAft>
              <a:buClr>
                <a:schemeClr val="accent2"/>
              </a:buClr>
              <a:buSzPts val="1100"/>
              <a:buChar char="■"/>
            </a:pPr>
            <a:r>
              <a:rPr lang="en" sz="1100">
                <a:solidFill>
                  <a:schemeClr val="accent2"/>
                </a:solidFill>
              </a:rPr>
              <a:t>Biofeedback showed promise for controlling brain states (Ornstein, 1972)</a:t>
            </a:r>
            <a:endParaRPr sz="1100">
              <a:solidFill>
                <a:schemeClr val="accent2"/>
              </a:solidFill>
            </a:endParaRPr>
          </a:p>
          <a:p>
            <a:pPr indent="-298450" lvl="2" marL="1371600" rtl="0" algn="l">
              <a:spcBef>
                <a:spcPts val="0"/>
              </a:spcBef>
              <a:spcAft>
                <a:spcPts val="0"/>
              </a:spcAft>
              <a:buClr>
                <a:schemeClr val="accent2"/>
              </a:buClr>
              <a:buSzPts val="1100"/>
              <a:buChar char="■"/>
            </a:pPr>
            <a:r>
              <a:rPr lang="en" sz="1100">
                <a:solidFill>
                  <a:schemeClr val="dk1"/>
                </a:solidFill>
              </a:rPr>
              <a:t>Mixed results: Higher</a:t>
            </a:r>
            <a:r>
              <a:rPr lang="en" sz="1100">
                <a:solidFill>
                  <a:schemeClr val="accent5"/>
                </a:solidFill>
              </a:rPr>
              <a:t> alpha </a:t>
            </a:r>
            <a:r>
              <a:rPr lang="en" sz="1100">
                <a:solidFill>
                  <a:schemeClr val="dk1"/>
                </a:solidFill>
              </a:rPr>
              <a:t>associated with </a:t>
            </a:r>
            <a:r>
              <a:rPr lang="en" sz="1100">
                <a:solidFill>
                  <a:schemeClr val="accent5"/>
                </a:solidFill>
              </a:rPr>
              <a:t>closed eyes,</a:t>
            </a:r>
            <a:r>
              <a:rPr lang="en" sz="1100">
                <a:solidFill>
                  <a:schemeClr val="dk1"/>
                </a:solidFill>
              </a:rPr>
              <a:t> </a:t>
            </a:r>
            <a:r>
              <a:rPr lang="en" sz="1100">
                <a:solidFill>
                  <a:schemeClr val="accent5"/>
                </a:solidFill>
              </a:rPr>
              <a:t>drowsiness, intoxication, hypnosis, and meditation</a:t>
            </a:r>
            <a:r>
              <a:rPr lang="en" sz="1100">
                <a:solidFill>
                  <a:schemeClr val="dk1"/>
                </a:solidFill>
              </a:rPr>
              <a:t> (</a:t>
            </a:r>
            <a:r>
              <a:rPr lang="en" sz="1100">
                <a:solidFill>
                  <a:schemeClr val="accent2"/>
                </a:solidFill>
              </a:rPr>
              <a:t>Naranjo &amp; Ornstein, 1971</a:t>
            </a:r>
            <a:r>
              <a:rPr lang="en" sz="1100">
                <a:solidFill>
                  <a:schemeClr val="dk1"/>
                </a:solidFill>
              </a:rPr>
              <a:t>), but one study also found no alpha during meditation, only before/after (Das &amp; Gestaut, 1955))</a:t>
            </a:r>
            <a:endParaRPr sz="1100">
              <a:solidFill>
                <a:schemeClr val="dk1"/>
              </a:solidFill>
            </a:endParaRPr>
          </a:p>
          <a:p>
            <a:pPr indent="-298450" lvl="0" marL="457200" rtl="0" algn="l">
              <a:lnSpc>
                <a:spcPct val="100000"/>
              </a:lnSpc>
              <a:spcBef>
                <a:spcPts val="0"/>
              </a:spcBef>
              <a:spcAft>
                <a:spcPts val="0"/>
              </a:spcAft>
              <a:buClr>
                <a:schemeClr val="accent2"/>
              </a:buClr>
              <a:buSzPts val="1100"/>
              <a:buChar char="●"/>
            </a:pPr>
            <a:r>
              <a:rPr lang="en" sz="1100">
                <a:solidFill>
                  <a:schemeClr val="accent2"/>
                </a:solidFill>
              </a:rPr>
              <a:t>Recent</a:t>
            </a:r>
            <a:endParaRPr sz="1100">
              <a:solidFill>
                <a:schemeClr val="accent2"/>
              </a:solidFill>
            </a:endParaRPr>
          </a:p>
          <a:p>
            <a:pPr indent="-298450" lvl="1" marL="914400" rtl="0" algn="l">
              <a:lnSpc>
                <a:spcPct val="100000"/>
              </a:lnSpc>
              <a:spcBef>
                <a:spcPts val="0"/>
              </a:spcBef>
              <a:spcAft>
                <a:spcPts val="0"/>
              </a:spcAft>
              <a:buClr>
                <a:schemeClr val="accent2"/>
              </a:buClr>
              <a:buSzPts val="1100"/>
              <a:buChar char="○"/>
            </a:pPr>
            <a:r>
              <a:rPr lang="en" sz="1100">
                <a:solidFill>
                  <a:schemeClr val="accent2"/>
                </a:solidFill>
              </a:rPr>
              <a:t>EEG alpha</a:t>
            </a:r>
            <a:endParaRPr sz="1100">
              <a:solidFill>
                <a:schemeClr val="dk1"/>
              </a:solidFill>
            </a:endParaRPr>
          </a:p>
          <a:p>
            <a:pPr indent="-298450" lvl="2" marL="1371600" rtl="0" algn="l">
              <a:lnSpc>
                <a:spcPct val="100000"/>
              </a:lnSpc>
              <a:spcBef>
                <a:spcPts val="0"/>
              </a:spcBef>
              <a:spcAft>
                <a:spcPts val="0"/>
              </a:spcAft>
              <a:buClr>
                <a:schemeClr val="accent2"/>
              </a:buClr>
              <a:buSzPts val="1100"/>
              <a:buChar char="■"/>
            </a:pPr>
            <a:r>
              <a:rPr lang="en" sz="1100">
                <a:solidFill>
                  <a:schemeClr val="accent2"/>
                </a:solidFill>
              </a:rPr>
              <a:t>increases </a:t>
            </a:r>
            <a:r>
              <a:rPr lang="en" sz="1100">
                <a:solidFill>
                  <a:schemeClr val="accent5"/>
                </a:solidFill>
              </a:rPr>
              <a:t>during meditation at frontal </a:t>
            </a:r>
            <a:r>
              <a:rPr lang="en" sz="1100">
                <a:solidFill>
                  <a:schemeClr val="dk1"/>
                </a:solidFill>
              </a:rPr>
              <a:t>and</a:t>
            </a:r>
            <a:r>
              <a:rPr lang="en" sz="1100">
                <a:solidFill>
                  <a:schemeClr val="accent5"/>
                </a:solidFill>
              </a:rPr>
              <a:t> occipital locations</a:t>
            </a:r>
            <a:r>
              <a:rPr lang="en" sz="1100">
                <a:solidFill>
                  <a:schemeClr val="accent2"/>
                </a:solidFill>
              </a:rPr>
              <a:t> (Deolindo, 2020)</a:t>
            </a:r>
            <a:endParaRPr sz="1100">
              <a:solidFill>
                <a:schemeClr val="accent2"/>
              </a:solidFill>
            </a:endParaRPr>
          </a:p>
          <a:p>
            <a:pPr indent="-298450" lvl="2" marL="1371600" rtl="0" algn="l">
              <a:lnSpc>
                <a:spcPct val="100000"/>
              </a:lnSpc>
              <a:spcBef>
                <a:spcPts val="0"/>
              </a:spcBef>
              <a:spcAft>
                <a:spcPts val="0"/>
              </a:spcAft>
              <a:buClr>
                <a:schemeClr val="accent2"/>
              </a:buClr>
              <a:buSzPts val="1100"/>
              <a:buChar char="■"/>
            </a:pPr>
            <a:r>
              <a:rPr lang="en" sz="1100">
                <a:solidFill>
                  <a:schemeClr val="dk1"/>
                </a:solidFill>
              </a:rPr>
              <a:t>increases with</a:t>
            </a:r>
            <a:r>
              <a:rPr lang="en" sz="1100">
                <a:solidFill>
                  <a:schemeClr val="accent5"/>
                </a:solidFill>
              </a:rPr>
              <a:t> internally focused attention </a:t>
            </a:r>
            <a:r>
              <a:rPr lang="en" sz="1100">
                <a:solidFill>
                  <a:schemeClr val="dk1"/>
                </a:solidFill>
              </a:rPr>
              <a:t>(Fell, 2010)</a:t>
            </a:r>
            <a:endParaRPr sz="1100">
              <a:solidFill>
                <a:schemeClr val="dk1"/>
              </a:solidFill>
            </a:endParaRPr>
          </a:p>
          <a:p>
            <a:pPr indent="-298450" lvl="2" marL="1371600" rtl="0" algn="l">
              <a:lnSpc>
                <a:spcPct val="100000"/>
              </a:lnSpc>
              <a:spcBef>
                <a:spcPts val="0"/>
              </a:spcBef>
              <a:spcAft>
                <a:spcPts val="0"/>
              </a:spcAft>
              <a:buClr>
                <a:schemeClr val="accent2"/>
              </a:buClr>
              <a:buSzPts val="1100"/>
              <a:buChar char="■"/>
            </a:pPr>
            <a:r>
              <a:rPr lang="en" sz="1100">
                <a:solidFill>
                  <a:schemeClr val="dk1"/>
                </a:solidFill>
              </a:rPr>
              <a:t>positively related to amount of</a:t>
            </a:r>
            <a:r>
              <a:rPr lang="en" sz="1100">
                <a:solidFill>
                  <a:schemeClr val="accent5"/>
                </a:solidFill>
              </a:rPr>
              <a:t> creative ideation</a:t>
            </a:r>
            <a:r>
              <a:rPr lang="en" sz="1100">
                <a:solidFill>
                  <a:schemeClr val="dk1"/>
                </a:solidFill>
              </a:rPr>
              <a:t> in a task (Fink &amp; Benedek, 2014)</a:t>
            </a:r>
            <a:endParaRPr sz="1100">
              <a:solidFill>
                <a:schemeClr val="dk1"/>
              </a:solidFill>
            </a:endParaRPr>
          </a:p>
          <a:p>
            <a:pPr indent="-298450" lvl="2" marL="1371600" rtl="0" algn="l">
              <a:lnSpc>
                <a:spcPct val="115000"/>
              </a:lnSpc>
              <a:spcBef>
                <a:spcPts val="0"/>
              </a:spcBef>
              <a:spcAft>
                <a:spcPts val="0"/>
              </a:spcAft>
              <a:buClr>
                <a:schemeClr val="dk1"/>
              </a:buClr>
              <a:buSzPts val="1100"/>
              <a:buChar char="■"/>
            </a:pPr>
            <a:r>
              <a:rPr lang="en" sz="1100">
                <a:solidFill>
                  <a:schemeClr val="dk1"/>
                </a:solidFill>
              </a:rPr>
              <a:t>decreases during </a:t>
            </a:r>
            <a:r>
              <a:rPr lang="en" sz="1100">
                <a:solidFill>
                  <a:schemeClr val="accent5"/>
                </a:solidFill>
              </a:rPr>
              <a:t>improvisation</a:t>
            </a:r>
            <a:r>
              <a:rPr lang="en" sz="1100">
                <a:solidFill>
                  <a:schemeClr val="dk1"/>
                </a:solidFill>
              </a:rPr>
              <a:t> for musicians, but not non-musicians (Berkowitz &amp; Ansari, 2010)</a:t>
            </a:r>
            <a:endParaRPr sz="1100">
              <a:solidFill>
                <a:schemeClr val="dk1"/>
              </a:solidFill>
            </a:endParaRPr>
          </a:p>
          <a:p>
            <a:pPr indent="-298450" lvl="2" marL="1371600" rtl="0" algn="l">
              <a:lnSpc>
                <a:spcPct val="100000"/>
              </a:lnSpc>
              <a:spcBef>
                <a:spcPts val="0"/>
              </a:spcBef>
              <a:spcAft>
                <a:spcPts val="0"/>
              </a:spcAft>
              <a:buClr>
                <a:schemeClr val="accent2"/>
              </a:buClr>
              <a:buSzPts val="1100"/>
              <a:buChar char="■"/>
            </a:pPr>
            <a:r>
              <a:rPr lang="en" sz="1100">
                <a:solidFill>
                  <a:schemeClr val="accent5"/>
                </a:solidFill>
              </a:rPr>
              <a:t>State-related alpha power changes during meditation are more reliable than long-term training effects</a:t>
            </a:r>
            <a:r>
              <a:rPr lang="en" sz="1100">
                <a:solidFill>
                  <a:schemeClr val="accent2"/>
                </a:solidFill>
              </a:rPr>
              <a:t> in experts during rest (Cahn &amp; Polich, 2006)</a:t>
            </a:r>
            <a:endParaRPr sz="1100">
              <a:solidFill>
                <a:schemeClr val="accent2"/>
              </a:solidFill>
            </a:endParaRPr>
          </a:p>
          <a:p>
            <a:pPr indent="0" lvl="0" marL="1371600" rtl="0" algn="l">
              <a:lnSpc>
                <a:spcPct val="100000"/>
              </a:lnSpc>
              <a:spcBef>
                <a:spcPts val="0"/>
              </a:spcBef>
              <a:spcAft>
                <a:spcPts val="0"/>
              </a:spcAft>
              <a:buNone/>
            </a:pPr>
            <a:r>
              <a:t/>
            </a:r>
            <a:endParaRPr sz="1100">
              <a:solidFill>
                <a:schemeClr val="accent2"/>
              </a:solidFill>
            </a:endParaRPr>
          </a:p>
          <a:p>
            <a:pPr indent="0" lvl="0" marL="0" rtl="0" algn="l">
              <a:spcBef>
                <a:spcPts val="0"/>
              </a:spcBef>
              <a:spcAft>
                <a:spcPts val="0"/>
              </a:spcAft>
              <a:buNone/>
            </a:pPr>
            <a:r>
              <a:t/>
            </a:r>
            <a:endParaRPr sz="13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6"/>
          <p:cNvSpPr txBox="1"/>
          <p:nvPr>
            <p:ph idx="1" type="subTitle"/>
          </p:nvPr>
        </p:nvSpPr>
        <p:spPr>
          <a:xfrm>
            <a:off x="311700" y="987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accent5"/>
                </a:solidFill>
              </a:rPr>
              <a:t>Conclusions</a:t>
            </a:r>
            <a:endParaRPr>
              <a:solidFill>
                <a:schemeClr val="accent5"/>
              </a:solidFill>
            </a:endParaRPr>
          </a:p>
        </p:txBody>
      </p:sp>
      <p:sp>
        <p:nvSpPr>
          <p:cNvPr id="312" name="Google Shape;312;p36"/>
          <p:cNvSpPr txBox="1"/>
          <p:nvPr/>
        </p:nvSpPr>
        <p:spPr>
          <a:xfrm>
            <a:off x="690450" y="1702375"/>
            <a:ext cx="7763100" cy="33555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FFFFFF"/>
              </a:buClr>
              <a:buSzPts val="1200"/>
              <a:buChar char="●"/>
            </a:pPr>
            <a:r>
              <a:rPr lang="en" sz="1200">
                <a:solidFill>
                  <a:schemeClr val="accent2"/>
                </a:solidFill>
              </a:rPr>
              <a:t>Oliveros’ behavioral measures may have less support today</a:t>
            </a:r>
            <a:endParaRPr sz="1200">
              <a:solidFill>
                <a:schemeClr val="accent2"/>
              </a:solidFill>
            </a:endParaRPr>
          </a:p>
          <a:p>
            <a:pPr indent="-304800" lvl="0" marL="457200" rtl="0" algn="l">
              <a:lnSpc>
                <a:spcPct val="100000"/>
              </a:lnSpc>
              <a:spcBef>
                <a:spcPts val="0"/>
              </a:spcBef>
              <a:spcAft>
                <a:spcPts val="0"/>
              </a:spcAft>
              <a:buClr>
                <a:srgbClr val="FFFFFF"/>
              </a:buClr>
              <a:buSzPts val="1200"/>
              <a:buChar char="●"/>
            </a:pPr>
            <a:r>
              <a:rPr lang="en" sz="1200">
                <a:solidFill>
                  <a:schemeClr val="accent2"/>
                </a:solidFill>
              </a:rPr>
              <a:t>Oliveros’ hypotheses regarding alpha power aligned with some </a:t>
            </a:r>
            <a:r>
              <a:rPr lang="en" sz="1200">
                <a:solidFill>
                  <a:schemeClr val="accent2"/>
                </a:solidFill>
              </a:rPr>
              <a:t>findings</a:t>
            </a:r>
            <a:r>
              <a:rPr lang="en" sz="1200">
                <a:solidFill>
                  <a:schemeClr val="accent2"/>
                </a:solidFill>
              </a:rPr>
              <a:t> from the 1970s and appear relevant today</a:t>
            </a:r>
            <a:endParaRPr sz="1200">
              <a:solidFill>
                <a:schemeClr val="accent2"/>
              </a:solidFill>
            </a:endParaRPr>
          </a:p>
          <a:p>
            <a:pPr indent="0" lvl="0" marL="0" rtl="0" algn="l">
              <a:lnSpc>
                <a:spcPct val="100000"/>
              </a:lnSpc>
              <a:spcBef>
                <a:spcPts val="0"/>
              </a:spcBef>
              <a:spcAft>
                <a:spcPts val="0"/>
              </a:spcAft>
              <a:buNone/>
            </a:pPr>
            <a:r>
              <a:t/>
            </a:r>
            <a:endParaRPr sz="1200">
              <a:solidFill>
                <a:schemeClr val="accent2"/>
              </a:solidFill>
            </a:endParaRPr>
          </a:p>
          <a:p>
            <a:pPr indent="0" lvl="0" marL="0" rtl="0" algn="l">
              <a:lnSpc>
                <a:spcPct val="100000"/>
              </a:lnSpc>
              <a:spcBef>
                <a:spcPts val="0"/>
              </a:spcBef>
              <a:spcAft>
                <a:spcPts val="0"/>
              </a:spcAft>
              <a:buNone/>
            </a:pPr>
            <a:r>
              <a:t/>
            </a:r>
            <a:endParaRPr sz="1200">
              <a:solidFill>
                <a:schemeClr val="accent2"/>
              </a:solidFill>
            </a:endParaRPr>
          </a:p>
          <a:p>
            <a:pPr indent="0" lvl="0" marL="0" rtl="0" algn="l">
              <a:lnSpc>
                <a:spcPct val="100000"/>
              </a:lnSpc>
              <a:spcBef>
                <a:spcPts val="0"/>
              </a:spcBef>
              <a:spcAft>
                <a:spcPts val="0"/>
              </a:spcAft>
              <a:buNone/>
            </a:pPr>
            <a:r>
              <a:rPr lang="en" sz="1200">
                <a:solidFill>
                  <a:schemeClr val="accent2"/>
                </a:solidFill>
              </a:rPr>
              <a:t>=&gt;</a:t>
            </a:r>
            <a:endParaRPr sz="1200">
              <a:solidFill>
                <a:schemeClr val="accent2"/>
              </a:solidFill>
            </a:endParaRPr>
          </a:p>
          <a:p>
            <a:pPr indent="-304800" lvl="0" marL="457200" rtl="0" algn="l">
              <a:lnSpc>
                <a:spcPct val="100000"/>
              </a:lnSpc>
              <a:spcBef>
                <a:spcPts val="0"/>
              </a:spcBef>
              <a:spcAft>
                <a:spcPts val="0"/>
              </a:spcAft>
              <a:buClr>
                <a:schemeClr val="accent2"/>
              </a:buClr>
              <a:buSzPts val="1200"/>
              <a:buChar char="●"/>
            </a:pPr>
            <a:r>
              <a:rPr lang="en" sz="1200">
                <a:solidFill>
                  <a:schemeClr val="accent2"/>
                </a:solidFill>
              </a:rPr>
              <a:t>EEG recording paradigm and experimental design could be refined</a:t>
            </a:r>
            <a:endParaRPr sz="1200">
              <a:solidFill>
                <a:schemeClr val="accent2"/>
              </a:solidFill>
            </a:endParaRPr>
          </a:p>
          <a:p>
            <a:pPr indent="-304800" lvl="1" marL="914400" rtl="0" algn="l">
              <a:lnSpc>
                <a:spcPct val="100000"/>
              </a:lnSpc>
              <a:spcBef>
                <a:spcPts val="0"/>
              </a:spcBef>
              <a:spcAft>
                <a:spcPts val="0"/>
              </a:spcAft>
              <a:buClr>
                <a:schemeClr val="accent2"/>
              </a:buClr>
              <a:buSzPts val="1200"/>
              <a:buChar char="○"/>
            </a:pPr>
            <a:r>
              <a:rPr lang="en" sz="1200">
                <a:solidFill>
                  <a:schemeClr val="accent2"/>
                </a:solidFill>
              </a:rPr>
              <a:t>EEG results vary for different types of meditation techniques and expertise level</a:t>
            </a:r>
            <a:endParaRPr sz="1200">
              <a:solidFill>
                <a:schemeClr val="accent2"/>
              </a:solidFill>
            </a:endParaRPr>
          </a:p>
          <a:p>
            <a:pPr indent="-304800" lvl="1" marL="914400" rtl="0" algn="l">
              <a:lnSpc>
                <a:spcPct val="100000"/>
              </a:lnSpc>
              <a:spcBef>
                <a:spcPts val="0"/>
              </a:spcBef>
              <a:spcAft>
                <a:spcPts val="0"/>
              </a:spcAft>
              <a:buClr>
                <a:schemeClr val="accent2"/>
              </a:buClr>
              <a:buSzPts val="1200"/>
              <a:buChar char="○"/>
            </a:pPr>
            <a:r>
              <a:rPr lang="en" sz="1200">
                <a:solidFill>
                  <a:schemeClr val="accent2"/>
                </a:solidFill>
              </a:rPr>
              <a:t>Differentiate between </a:t>
            </a:r>
            <a:r>
              <a:rPr lang="en" sz="1200">
                <a:solidFill>
                  <a:schemeClr val="accent5"/>
                </a:solidFill>
              </a:rPr>
              <a:t>state</a:t>
            </a:r>
            <a:r>
              <a:rPr lang="en" sz="1200">
                <a:solidFill>
                  <a:schemeClr val="accent2"/>
                </a:solidFill>
              </a:rPr>
              <a:t> (during meditation) vs. </a:t>
            </a:r>
            <a:r>
              <a:rPr lang="en" sz="1200">
                <a:solidFill>
                  <a:schemeClr val="accent5"/>
                </a:solidFill>
              </a:rPr>
              <a:t>trait</a:t>
            </a:r>
            <a:r>
              <a:rPr lang="en" sz="1200">
                <a:solidFill>
                  <a:schemeClr val="accent2"/>
                </a:solidFill>
              </a:rPr>
              <a:t> (long-term meditation experts at rest) effects</a:t>
            </a:r>
            <a:endParaRPr sz="1200">
              <a:solidFill>
                <a:schemeClr val="accent2"/>
              </a:solidFill>
            </a:endParaRPr>
          </a:p>
          <a:p>
            <a:pPr indent="-304800" lvl="0" marL="457200" rtl="0" algn="l">
              <a:lnSpc>
                <a:spcPct val="100000"/>
              </a:lnSpc>
              <a:spcBef>
                <a:spcPts val="0"/>
              </a:spcBef>
              <a:spcAft>
                <a:spcPts val="0"/>
              </a:spcAft>
              <a:buClr>
                <a:schemeClr val="accent2"/>
              </a:buClr>
              <a:buSzPts val="1200"/>
              <a:buChar char="●"/>
            </a:pPr>
            <a:r>
              <a:rPr lang="en" sz="1200">
                <a:solidFill>
                  <a:schemeClr val="accent2"/>
                </a:solidFill>
              </a:rPr>
              <a:t>Future work</a:t>
            </a:r>
            <a:endParaRPr sz="1200">
              <a:solidFill>
                <a:schemeClr val="accent2"/>
              </a:solidFill>
            </a:endParaRPr>
          </a:p>
          <a:p>
            <a:pPr indent="-304800" lvl="1" marL="914400" rtl="0" algn="l">
              <a:spcBef>
                <a:spcPts val="0"/>
              </a:spcBef>
              <a:spcAft>
                <a:spcPts val="0"/>
              </a:spcAft>
              <a:buClr>
                <a:schemeClr val="accent2"/>
              </a:buClr>
              <a:buSzPts val="1200"/>
              <a:buChar char="○"/>
            </a:pPr>
            <a:r>
              <a:rPr lang="en" sz="1200">
                <a:solidFill>
                  <a:schemeClr val="accent2"/>
                </a:solidFill>
              </a:rPr>
              <a:t>Examine </a:t>
            </a:r>
            <a:r>
              <a:rPr lang="en" sz="1200">
                <a:solidFill>
                  <a:schemeClr val="accent2"/>
                </a:solidFill>
              </a:rPr>
              <a:t>alpha correlates in </a:t>
            </a:r>
            <a:r>
              <a:rPr lang="en" sz="1200">
                <a:solidFill>
                  <a:schemeClr val="accent5"/>
                </a:solidFill>
              </a:rPr>
              <a:t>state-related</a:t>
            </a:r>
            <a:r>
              <a:rPr lang="en" sz="1200">
                <a:solidFill>
                  <a:schemeClr val="accent2"/>
                </a:solidFill>
              </a:rPr>
              <a:t> sonic meditations </a:t>
            </a:r>
            <a:endParaRPr sz="1200">
              <a:solidFill>
                <a:schemeClr val="accent2"/>
              </a:solidFill>
            </a:endParaRPr>
          </a:p>
          <a:p>
            <a:pPr indent="-304800" lvl="1" marL="914400" rtl="0" algn="l">
              <a:spcBef>
                <a:spcPts val="0"/>
              </a:spcBef>
              <a:spcAft>
                <a:spcPts val="0"/>
              </a:spcAft>
              <a:buClr>
                <a:schemeClr val="accent2"/>
              </a:buClr>
              <a:buSzPts val="1200"/>
              <a:buChar char="○"/>
            </a:pPr>
            <a:r>
              <a:rPr lang="en" sz="1200">
                <a:solidFill>
                  <a:schemeClr val="dk1"/>
                </a:solidFill>
              </a:rPr>
              <a:t>Explore links between </a:t>
            </a:r>
            <a:r>
              <a:rPr lang="en" sz="1200">
                <a:solidFill>
                  <a:schemeClr val="accent5"/>
                </a:solidFill>
              </a:rPr>
              <a:t>musical improvisation and meditation</a:t>
            </a:r>
            <a:endParaRPr sz="1200">
              <a:solidFill>
                <a:schemeClr val="accent2"/>
              </a:solidFill>
            </a:endParaRPr>
          </a:p>
          <a:p>
            <a:pPr indent="0" lvl="0" marL="0" rtl="0" algn="l">
              <a:lnSpc>
                <a:spcPct val="100000"/>
              </a:lnSpc>
              <a:spcBef>
                <a:spcPts val="0"/>
              </a:spcBef>
              <a:spcAft>
                <a:spcPts val="0"/>
              </a:spcAft>
              <a:buNone/>
            </a:pPr>
            <a:r>
              <a:t/>
            </a:r>
            <a:endParaRPr sz="1200">
              <a:solidFill>
                <a:schemeClr val="accent2"/>
              </a:solidFill>
            </a:endParaRPr>
          </a:p>
          <a:p>
            <a:pPr indent="0" lvl="0" marL="0" rtl="0" algn="l">
              <a:lnSpc>
                <a:spcPct val="100000"/>
              </a:lnSpc>
              <a:spcBef>
                <a:spcPts val="0"/>
              </a:spcBef>
              <a:spcAft>
                <a:spcPts val="0"/>
              </a:spcAft>
              <a:buNone/>
            </a:pPr>
            <a:r>
              <a:t/>
            </a:r>
            <a:endParaRPr sz="1200">
              <a:solidFill>
                <a:schemeClr val="accent2"/>
              </a:solidFill>
            </a:endParaRPr>
          </a:p>
          <a:p>
            <a:pPr indent="0" lvl="0" marL="0" rtl="0" algn="l">
              <a:lnSpc>
                <a:spcPct val="100000"/>
              </a:lnSpc>
              <a:spcBef>
                <a:spcPts val="0"/>
              </a:spcBef>
              <a:spcAft>
                <a:spcPts val="0"/>
              </a:spcAft>
              <a:buNone/>
            </a:pPr>
            <a:r>
              <a:t/>
            </a:r>
            <a:endParaRPr sz="1200">
              <a:solidFill>
                <a:schemeClr val="accent2"/>
              </a:solidFill>
            </a:endParaRPr>
          </a:p>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7"/>
          <p:cNvSpPr txBox="1"/>
          <p:nvPr>
            <p:ph idx="1" type="subTitle"/>
          </p:nvPr>
        </p:nvSpPr>
        <p:spPr>
          <a:xfrm>
            <a:off x="311700" y="987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accent5"/>
                </a:solidFill>
              </a:rPr>
              <a:t>Questions?</a:t>
            </a:r>
            <a:endParaRPr>
              <a:solidFill>
                <a:schemeClr val="accent5"/>
              </a:solidFill>
            </a:endParaRPr>
          </a:p>
        </p:txBody>
      </p:sp>
      <p:sp>
        <p:nvSpPr>
          <p:cNvPr id="318" name="Google Shape;318;p37"/>
          <p:cNvSpPr txBox="1"/>
          <p:nvPr/>
        </p:nvSpPr>
        <p:spPr>
          <a:xfrm>
            <a:off x="311700" y="891325"/>
            <a:ext cx="7763100" cy="1139100"/>
          </a:xfrm>
          <a:prstGeom prst="rect">
            <a:avLst/>
          </a:prstGeom>
          <a:noFill/>
          <a:ln>
            <a:noFill/>
          </a:ln>
        </p:spPr>
        <p:txBody>
          <a:bodyPr anchorCtr="0" anchor="t" bIns="91425" lIns="91425" spcFirstLastPara="1" rIns="91425" wrap="square" tIns="91425">
            <a:spAutoFit/>
          </a:bodyPr>
          <a:lstStyle/>
          <a:p>
            <a:pPr indent="0" lvl="0" marL="457200" rtl="0" algn="l">
              <a:lnSpc>
                <a:spcPct val="100000"/>
              </a:lnSpc>
              <a:spcBef>
                <a:spcPts val="0"/>
              </a:spcBef>
              <a:spcAft>
                <a:spcPts val="0"/>
              </a:spcAft>
              <a:buNone/>
            </a:pPr>
            <a:r>
              <a:t/>
            </a:r>
            <a:endParaRPr sz="1200">
              <a:solidFill>
                <a:schemeClr val="accent2"/>
              </a:solidFill>
            </a:endParaRPr>
          </a:p>
          <a:p>
            <a:pPr indent="0" lvl="0" marL="0" rtl="0" algn="l">
              <a:lnSpc>
                <a:spcPct val="100000"/>
              </a:lnSpc>
              <a:spcBef>
                <a:spcPts val="0"/>
              </a:spcBef>
              <a:spcAft>
                <a:spcPts val="0"/>
              </a:spcAft>
              <a:buNone/>
            </a:pPr>
            <a:r>
              <a:t/>
            </a:r>
            <a:endParaRPr sz="1200">
              <a:solidFill>
                <a:schemeClr val="accent2"/>
              </a:solidFill>
            </a:endParaRPr>
          </a:p>
          <a:p>
            <a:pPr indent="0" lvl="0" marL="0" rtl="0" algn="l">
              <a:lnSpc>
                <a:spcPct val="100000"/>
              </a:lnSpc>
              <a:spcBef>
                <a:spcPts val="0"/>
              </a:spcBef>
              <a:spcAft>
                <a:spcPts val="0"/>
              </a:spcAft>
              <a:buNone/>
            </a:pPr>
            <a:r>
              <a:t/>
            </a:r>
            <a:endParaRPr sz="1200">
              <a:solidFill>
                <a:schemeClr val="accent2"/>
              </a:solidFill>
            </a:endParaRPr>
          </a:p>
          <a:p>
            <a:pPr indent="0" lvl="0" marL="0" rtl="0" algn="l">
              <a:lnSpc>
                <a:spcPct val="100000"/>
              </a:lnSpc>
              <a:spcBef>
                <a:spcPts val="0"/>
              </a:spcBef>
              <a:spcAft>
                <a:spcPts val="0"/>
              </a:spcAft>
              <a:buNone/>
            </a:pPr>
            <a:r>
              <a:t/>
            </a:r>
            <a:endParaRPr sz="1200">
              <a:solidFill>
                <a:schemeClr val="accent2"/>
              </a:solidFill>
            </a:endParaRPr>
          </a:p>
          <a:p>
            <a:pPr indent="0" lvl="0" marL="0" rtl="0" algn="l">
              <a:spcBef>
                <a:spcPts val="0"/>
              </a:spcBef>
              <a:spcAft>
                <a:spcPts val="0"/>
              </a:spcAft>
              <a:buNone/>
            </a:pPr>
            <a:r>
              <a:t/>
            </a:r>
            <a:endParaRPr/>
          </a:p>
        </p:txBody>
      </p:sp>
      <p:sp>
        <p:nvSpPr>
          <p:cNvPr id="319" name="Google Shape;319;p37"/>
          <p:cNvSpPr txBox="1"/>
          <p:nvPr/>
        </p:nvSpPr>
        <p:spPr>
          <a:xfrm>
            <a:off x="690450" y="1681850"/>
            <a:ext cx="7763100" cy="13236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FFFFFF"/>
              </a:buClr>
              <a:buSzPts val="1200"/>
              <a:buChar char="●"/>
            </a:pPr>
            <a:r>
              <a:rPr lang="en" sz="1200">
                <a:solidFill>
                  <a:schemeClr val="accent2"/>
                </a:solidFill>
              </a:rPr>
              <a:t>Thank you for listening!</a:t>
            </a:r>
            <a:endParaRPr sz="1200">
              <a:solidFill>
                <a:schemeClr val="accent2"/>
              </a:solidFill>
            </a:endParaRPr>
          </a:p>
          <a:p>
            <a:pPr indent="0" lvl="0" marL="0" rtl="0" algn="l">
              <a:lnSpc>
                <a:spcPct val="100000"/>
              </a:lnSpc>
              <a:spcBef>
                <a:spcPts val="0"/>
              </a:spcBef>
              <a:spcAft>
                <a:spcPts val="0"/>
              </a:spcAft>
              <a:buNone/>
            </a:pPr>
            <a:r>
              <a:t/>
            </a:r>
            <a:endParaRPr sz="1200">
              <a:solidFill>
                <a:schemeClr val="accent2"/>
              </a:solidFill>
            </a:endParaRPr>
          </a:p>
          <a:p>
            <a:pPr indent="0" lvl="0" marL="0" rtl="0" algn="l">
              <a:lnSpc>
                <a:spcPct val="100000"/>
              </a:lnSpc>
              <a:spcBef>
                <a:spcPts val="0"/>
              </a:spcBef>
              <a:spcAft>
                <a:spcPts val="0"/>
              </a:spcAft>
              <a:buNone/>
            </a:pPr>
            <a:r>
              <a:t/>
            </a:r>
            <a:endParaRPr sz="1200">
              <a:solidFill>
                <a:schemeClr val="accent2"/>
              </a:solidFill>
            </a:endParaRPr>
          </a:p>
          <a:p>
            <a:pPr indent="0" lvl="0" marL="0" rtl="0" algn="l">
              <a:lnSpc>
                <a:spcPct val="100000"/>
              </a:lnSpc>
              <a:spcBef>
                <a:spcPts val="0"/>
              </a:spcBef>
              <a:spcAft>
                <a:spcPts val="0"/>
              </a:spcAft>
              <a:buNone/>
            </a:pPr>
            <a:r>
              <a:t/>
            </a:r>
            <a:endParaRPr sz="1200">
              <a:solidFill>
                <a:schemeClr val="accent2"/>
              </a:solidFill>
            </a:endParaRPr>
          </a:p>
          <a:p>
            <a:pPr indent="-304800" lvl="0" marL="457200" rtl="0" algn="l">
              <a:lnSpc>
                <a:spcPct val="100000"/>
              </a:lnSpc>
              <a:spcBef>
                <a:spcPts val="0"/>
              </a:spcBef>
              <a:spcAft>
                <a:spcPts val="0"/>
              </a:spcAft>
              <a:buClr>
                <a:schemeClr val="accent2"/>
              </a:buClr>
              <a:buSzPts val="1200"/>
              <a:buChar char="●"/>
            </a:pPr>
            <a:r>
              <a:rPr lang="en" sz="1200">
                <a:solidFill>
                  <a:schemeClr val="accent2"/>
                </a:solidFill>
              </a:rPr>
              <a:t>Contact: bnerness@ccrma.stanford.edu</a:t>
            </a:r>
            <a:endParaRPr sz="1200">
              <a:solidFill>
                <a:schemeClr val="accent2"/>
              </a:solidFill>
            </a:endParaRPr>
          </a:p>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8"/>
          <p:cNvSpPr txBox="1"/>
          <p:nvPr>
            <p:ph idx="1" type="subTitle"/>
          </p:nvPr>
        </p:nvSpPr>
        <p:spPr>
          <a:xfrm>
            <a:off x="311700" y="987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accent5"/>
                </a:solidFill>
              </a:rPr>
              <a:t>References</a:t>
            </a:r>
            <a:endParaRPr>
              <a:solidFill>
                <a:schemeClr val="accent5"/>
              </a:solidFill>
            </a:endParaRPr>
          </a:p>
        </p:txBody>
      </p:sp>
      <p:sp>
        <p:nvSpPr>
          <p:cNvPr id="325" name="Google Shape;325;p38"/>
          <p:cNvSpPr txBox="1"/>
          <p:nvPr/>
        </p:nvSpPr>
        <p:spPr>
          <a:xfrm>
            <a:off x="311700" y="963175"/>
            <a:ext cx="8832300" cy="3724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000">
                <a:solidFill>
                  <a:srgbClr val="FFFFFF"/>
                </a:solidFill>
              </a:rPr>
              <a:t>Andrade, J., May, J., Deeprose, C., Baugh, S.J., Ganis, G. (2014). Assessing vividness of mental imagery: The Plymouth Sensory Imagery </a:t>
            </a:r>
            <a:endParaRPr sz="1000">
              <a:solidFill>
                <a:srgbClr val="FFFFFF"/>
              </a:solidFill>
            </a:endParaRPr>
          </a:p>
          <a:p>
            <a:pPr indent="457200" lvl="0" marL="0" rtl="0" algn="l">
              <a:lnSpc>
                <a:spcPct val="100000"/>
              </a:lnSpc>
              <a:spcBef>
                <a:spcPts val="0"/>
              </a:spcBef>
              <a:spcAft>
                <a:spcPts val="0"/>
              </a:spcAft>
              <a:buNone/>
            </a:pPr>
            <a:r>
              <a:rPr lang="en" sz="1000">
                <a:solidFill>
                  <a:srgbClr val="FFFFFF"/>
                </a:solidFill>
              </a:rPr>
              <a:t>Questionnaire. </a:t>
            </a:r>
            <a:r>
              <a:rPr i="1" lang="en" sz="1000">
                <a:solidFill>
                  <a:srgbClr val="FFFFFF"/>
                </a:solidFill>
              </a:rPr>
              <a:t>British Journal of Psychology 105</a:t>
            </a:r>
            <a:r>
              <a:rPr lang="en" sz="1000">
                <a:solidFill>
                  <a:srgbClr val="FFFFFF"/>
                </a:solidFill>
              </a:rPr>
              <a:t>, 547-563</a:t>
            </a:r>
            <a:endParaRPr sz="1000">
              <a:solidFill>
                <a:srgbClr val="FFFFFF"/>
              </a:solidFill>
            </a:endParaRPr>
          </a:p>
          <a:p>
            <a:pPr indent="0" lvl="0" marL="0" rtl="0" algn="l">
              <a:lnSpc>
                <a:spcPct val="100000"/>
              </a:lnSpc>
              <a:spcBef>
                <a:spcPts val="0"/>
              </a:spcBef>
              <a:spcAft>
                <a:spcPts val="0"/>
              </a:spcAft>
              <a:buNone/>
            </a:pPr>
            <a:r>
              <a:rPr lang="en" sz="1000">
                <a:solidFill>
                  <a:srgbClr val="FFFFFF"/>
                </a:solidFill>
              </a:rPr>
              <a:t>Berkowitz, A. L. &amp; Ansari, D., (2010). Expertise-related deactivation of the right temporoparietal junction during musical improvisation. </a:t>
            </a:r>
            <a:r>
              <a:rPr i="1" lang="en" sz="1000">
                <a:solidFill>
                  <a:srgbClr val="FFFFFF"/>
                </a:solidFill>
              </a:rPr>
              <a:t>NeuroImage, </a:t>
            </a:r>
            <a:r>
              <a:rPr lang="en" sz="1000">
                <a:solidFill>
                  <a:srgbClr val="FFFFFF"/>
                </a:solidFill>
              </a:rPr>
              <a:t>49, </a:t>
            </a:r>
            <a:endParaRPr sz="1000">
              <a:solidFill>
                <a:srgbClr val="FFFFFF"/>
              </a:solidFill>
            </a:endParaRPr>
          </a:p>
          <a:p>
            <a:pPr indent="457200" lvl="0" marL="0" rtl="0" algn="l">
              <a:lnSpc>
                <a:spcPct val="100000"/>
              </a:lnSpc>
              <a:spcBef>
                <a:spcPts val="0"/>
              </a:spcBef>
              <a:spcAft>
                <a:spcPts val="0"/>
              </a:spcAft>
              <a:buNone/>
            </a:pPr>
            <a:r>
              <a:rPr lang="en" sz="1000">
                <a:solidFill>
                  <a:srgbClr val="FFFFFF"/>
                </a:solidFill>
              </a:rPr>
              <a:t>712–719]</a:t>
            </a:r>
            <a:endParaRPr sz="1000">
              <a:solidFill>
                <a:srgbClr val="FFFFFF"/>
              </a:solidFill>
            </a:endParaRPr>
          </a:p>
          <a:p>
            <a:pPr indent="0" lvl="0" marL="0" rtl="0" algn="l">
              <a:lnSpc>
                <a:spcPct val="100000"/>
              </a:lnSpc>
              <a:spcBef>
                <a:spcPts val="0"/>
              </a:spcBef>
              <a:spcAft>
                <a:spcPts val="0"/>
              </a:spcAft>
              <a:buNone/>
            </a:pPr>
            <a:r>
              <a:rPr lang="en" sz="1000">
                <a:solidFill>
                  <a:srgbClr val="FFFFFF"/>
                </a:solidFill>
              </a:rPr>
              <a:t>Campos, A. &amp; </a:t>
            </a:r>
            <a:r>
              <a:rPr lang="en" sz="1000">
                <a:solidFill>
                  <a:srgbClr val="FFFFFF"/>
                </a:solidFill>
              </a:rPr>
              <a:t>Fuentes</a:t>
            </a:r>
            <a:r>
              <a:rPr lang="en" sz="1000">
                <a:solidFill>
                  <a:srgbClr val="FFFFFF"/>
                </a:solidFill>
              </a:rPr>
              <a:t>, L. (2016). Musical Studies and the Vividness and Clarity of Auditory Imagery. </a:t>
            </a:r>
            <a:r>
              <a:rPr i="1" lang="en" sz="1000">
                <a:solidFill>
                  <a:srgbClr val="FFFFFF"/>
                </a:solidFill>
              </a:rPr>
              <a:t>Imagination, Cognition, and Personality: </a:t>
            </a:r>
            <a:endParaRPr i="1" sz="1000">
              <a:solidFill>
                <a:srgbClr val="FFFFFF"/>
              </a:solidFill>
            </a:endParaRPr>
          </a:p>
          <a:p>
            <a:pPr indent="457200" lvl="0" marL="0" rtl="0" algn="l">
              <a:lnSpc>
                <a:spcPct val="100000"/>
              </a:lnSpc>
              <a:spcBef>
                <a:spcPts val="0"/>
              </a:spcBef>
              <a:spcAft>
                <a:spcPts val="0"/>
              </a:spcAft>
              <a:buNone/>
            </a:pPr>
            <a:r>
              <a:rPr i="1" lang="en" sz="1000">
                <a:solidFill>
                  <a:srgbClr val="FFFFFF"/>
                </a:solidFill>
              </a:rPr>
              <a:t>Consciousness in Theory, Research, and Clinical Practice 36</a:t>
            </a:r>
            <a:r>
              <a:rPr lang="en" sz="1000">
                <a:solidFill>
                  <a:srgbClr val="FFFFFF"/>
                </a:solidFill>
              </a:rPr>
              <a:t>(1), 75-84</a:t>
            </a:r>
            <a:endParaRPr sz="1000">
              <a:solidFill>
                <a:srgbClr val="FFFFFF"/>
              </a:solidFill>
            </a:endParaRPr>
          </a:p>
          <a:p>
            <a:pPr indent="0" lvl="0" marL="0" rtl="0" algn="l">
              <a:lnSpc>
                <a:spcPct val="100000"/>
              </a:lnSpc>
              <a:spcBef>
                <a:spcPts val="0"/>
              </a:spcBef>
              <a:spcAft>
                <a:spcPts val="0"/>
              </a:spcAft>
              <a:buNone/>
            </a:pPr>
            <a:r>
              <a:rPr lang="en" sz="1000">
                <a:solidFill>
                  <a:srgbClr val="FFFFFF"/>
                </a:solidFill>
              </a:rPr>
              <a:t>Cahn, B. R. &amp; Polich, J. (2006). Meditation states and traits: EEG, ERP, and neuroimaging studies. </a:t>
            </a:r>
            <a:r>
              <a:rPr i="1" lang="en" sz="1000">
                <a:solidFill>
                  <a:srgbClr val="FFFFFF"/>
                </a:solidFill>
              </a:rPr>
              <a:t>Psychological Bulletin </a:t>
            </a:r>
            <a:endParaRPr i="1" sz="1000">
              <a:solidFill>
                <a:srgbClr val="FFFFFF"/>
              </a:solidFill>
            </a:endParaRPr>
          </a:p>
          <a:p>
            <a:pPr indent="0" lvl="0" marL="457200" rtl="0" algn="l">
              <a:lnSpc>
                <a:spcPct val="100000"/>
              </a:lnSpc>
              <a:spcBef>
                <a:spcPts val="0"/>
              </a:spcBef>
              <a:spcAft>
                <a:spcPts val="0"/>
              </a:spcAft>
              <a:buNone/>
            </a:pPr>
            <a:r>
              <a:rPr i="1" lang="en" sz="1000">
                <a:solidFill>
                  <a:srgbClr val="FFFFFF"/>
                </a:solidFill>
              </a:rPr>
              <a:t>132</a:t>
            </a:r>
            <a:r>
              <a:rPr lang="en" sz="1000">
                <a:solidFill>
                  <a:srgbClr val="FFFFFF"/>
                </a:solidFill>
              </a:rPr>
              <a:t>(2), 180-211</a:t>
            </a:r>
            <a:endParaRPr sz="1000">
              <a:solidFill>
                <a:srgbClr val="FFFFFF"/>
              </a:solidFill>
            </a:endParaRPr>
          </a:p>
          <a:p>
            <a:pPr indent="0" lvl="0" marL="0" rtl="0" algn="l">
              <a:lnSpc>
                <a:spcPct val="100000"/>
              </a:lnSpc>
              <a:spcBef>
                <a:spcPts val="0"/>
              </a:spcBef>
              <a:spcAft>
                <a:spcPts val="0"/>
              </a:spcAft>
              <a:buNone/>
            </a:pPr>
            <a:r>
              <a:rPr lang="en" sz="1000">
                <a:solidFill>
                  <a:srgbClr val="FFFFFF"/>
                </a:solidFill>
              </a:rPr>
              <a:t>Das, N. N., &amp; Gastaut, H. C. (1955). Variations de l’activite electrique du cerveau, du coeur et des muscles squelletiques au cours de la meditation et de </a:t>
            </a:r>
            <a:endParaRPr sz="1000">
              <a:solidFill>
                <a:srgbClr val="FFFFFF"/>
              </a:solidFill>
            </a:endParaRPr>
          </a:p>
          <a:p>
            <a:pPr indent="457200" lvl="0" marL="0" rtl="0" algn="l">
              <a:lnSpc>
                <a:spcPct val="100000"/>
              </a:lnSpc>
              <a:spcBef>
                <a:spcPts val="0"/>
              </a:spcBef>
              <a:spcAft>
                <a:spcPts val="0"/>
              </a:spcAft>
              <a:buNone/>
            </a:pPr>
            <a:r>
              <a:rPr lang="en" sz="1000">
                <a:solidFill>
                  <a:srgbClr val="FFFFFF"/>
                </a:solidFill>
              </a:rPr>
              <a:t>l’extase yogique. [Variations of the electrical activity of the brain, heart, and skeletal muscles during yogic meditation and trance.] </a:t>
            </a:r>
            <a:r>
              <a:rPr i="1" lang="en" sz="1000">
                <a:solidFill>
                  <a:srgbClr val="FFFFFF"/>
                </a:solidFill>
              </a:rPr>
              <a:t>Elec- </a:t>
            </a:r>
            <a:endParaRPr i="1" sz="1000">
              <a:solidFill>
                <a:srgbClr val="FFFFFF"/>
              </a:solidFill>
            </a:endParaRPr>
          </a:p>
          <a:p>
            <a:pPr indent="0" lvl="0" marL="457200" rtl="0" algn="l">
              <a:lnSpc>
                <a:spcPct val="100000"/>
              </a:lnSpc>
              <a:spcBef>
                <a:spcPts val="0"/>
              </a:spcBef>
              <a:spcAft>
                <a:spcPts val="0"/>
              </a:spcAft>
              <a:buNone/>
            </a:pPr>
            <a:r>
              <a:rPr i="1" lang="en" sz="1000">
                <a:solidFill>
                  <a:srgbClr val="FFFFFF"/>
                </a:solidFill>
              </a:rPr>
              <a:t>troencephalography and Clinical Neurophysiology, </a:t>
            </a:r>
            <a:r>
              <a:rPr lang="en" sz="1000">
                <a:solidFill>
                  <a:srgbClr val="FFFFFF"/>
                </a:solidFill>
              </a:rPr>
              <a:t>(Suppl. 6), 211–219</a:t>
            </a:r>
            <a:endParaRPr sz="1000">
              <a:solidFill>
                <a:srgbClr val="FFFFFF"/>
              </a:solidFill>
            </a:endParaRPr>
          </a:p>
          <a:p>
            <a:pPr indent="0" lvl="0" marL="0" rtl="0" algn="l">
              <a:lnSpc>
                <a:spcPct val="100000"/>
              </a:lnSpc>
              <a:spcBef>
                <a:spcPts val="0"/>
              </a:spcBef>
              <a:spcAft>
                <a:spcPts val="0"/>
              </a:spcAft>
              <a:buNone/>
            </a:pPr>
            <a:r>
              <a:rPr lang="en" sz="1000">
                <a:solidFill>
                  <a:srgbClr val="FFFFFF"/>
                </a:solidFill>
              </a:rPr>
              <a:t>Deolindo, C. S., Ribeiro, M. W., Aratanha, M. A., Afonso, R. F., Irrmischer, M., &amp; Kozasa, E. H. (2020). A critical analysis on characterizing the </a:t>
            </a:r>
            <a:endParaRPr sz="1000">
              <a:solidFill>
                <a:srgbClr val="FFFFFF"/>
              </a:solidFill>
            </a:endParaRPr>
          </a:p>
          <a:p>
            <a:pPr indent="457200" lvl="0" marL="0" rtl="0" algn="l">
              <a:lnSpc>
                <a:spcPct val="100000"/>
              </a:lnSpc>
              <a:spcBef>
                <a:spcPts val="0"/>
              </a:spcBef>
              <a:spcAft>
                <a:spcPts val="0"/>
              </a:spcAft>
              <a:buNone/>
            </a:pPr>
            <a:r>
              <a:rPr lang="en" sz="1000">
                <a:solidFill>
                  <a:srgbClr val="FFFFFF"/>
                </a:solidFill>
              </a:rPr>
              <a:t>meditation experience through the electroencephalogram. </a:t>
            </a:r>
            <a:r>
              <a:rPr i="1" lang="en" sz="1000">
                <a:solidFill>
                  <a:srgbClr val="FFFFFF"/>
                </a:solidFill>
              </a:rPr>
              <a:t>Front. Syst. Neurosci 14</a:t>
            </a:r>
            <a:r>
              <a:rPr lang="en" sz="1000">
                <a:solidFill>
                  <a:srgbClr val="FFFFFF"/>
                </a:solidFill>
              </a:rPr>
              <a:t>(53). </a:t>
            </a:r>
            <a:endParaRPr sz="1000">
              <a:solidFill>
                <a:srgbClr val="FFFFFF"/>
              </a:solidFill>
            </a:endParaRPr>
          </a:p>
          <a:p>
            <a:pPr indent="0" lvl="0" marL="0" rtl="0" algn="l">
              <a:lnSpc>
                <a:spcPct val="100000"/>
              </a:lnSpc>
              <a:spcBef>
                <a:spcPts val="0"/>
              </a:spcBef>
              <a:spcAft>
                <a:spcPts val="0"/>
              </a:spcAft>
              <a:buNone/>
            </a:pPr>
            <a:r>
              <a:rPr lang="en" sz="1000">
                <a:solidFill>
                  <a:srgbClr val="FFFFFF"/>
                </a:solidFill>
              </a:rPr>
              <a:t>Fell, J., Axmacher, N., &amp; Haupt, S. (2010). From alpha to gamma: electrophysiological correlates of meditation-related states of consciousness. </a:t>
            </a:r>
            <a:r>
              <a:rPr i="1" lang="en" sz="1000">
                <a:solidFill>
                  <a:srgbClr val="FFFFFF"/>
                </a:solidFill>
              </a:rPr>
              <a:t>Medical </a:t>
            </a:r>
            <a:endParaRPr i="1" sz="1000">
              <a:solidFill>
                <a:srgbClr val="FFFFFF"/>
              </a:solidFill>
            </a:endParaRPr>
          </a:p>
          <a:p>
            <a:pPr indent="457200" lvl="0" marL="0" rtl="0" algn="l">
              <a:lnSpc>
                <a:spcPct val="100000"/>
              </a:lnSpc>
              <a:spcBef>
                <a:spcPts val="0"/>
              </a:spcBef>
              <a:spcAft>
                <a:spcPts val="0"/>
              </a:spcAft>
              <a:buNone/>
            </a:pPr>
            <a:r>
              <a:rPr i="1" lang="en" sz="1000">
                <a:solidFill>
                  <a:srgbClr val="FFFFFF"/>
                </a:solidFill>
              </a:rPr>
              <a:t>Hypotheses</a:t>
            </a:r>
            <a:r>
              <a:rPr lang="en" sz="1000">
                <a:solidFill>
                  <a:srgbClr val="FFFFFF"/>
                </a:solidFill>
              </a:rPr>
              <a:t> </a:t>
            </a:r>
            <a:r>
              <a:rPr i="1" lang="en" sz="1000">
                <a:solidFill>
                  <a:srgbClr val="FFFFFF"/>
                </a:solidFill>
              </a:rPr>
              <a:t>75</a:t>
            </a:r>
            <a:r>
              <a:rPr lang="en" sz="1000">
                <a:solidFill>
                  <a:srgbClr val="FFFFFF"/>
                </a:solidFill>
              </a:rPr>
              <a:t>(2010), 218-224. doi:10.1016/j.mehy.2010.02.025</a:t>
            </a:r>
            <a:endParaRPr sz="1000">
              <a:solidFill>
                <a:srgbClr val="FFFFFF"/>
              </a:solidFill>
            </a:endParaRPr>
          </a:p>
          <a:p>
            <a:pPr indent="0" lvl="0" marL="0" rtl="0" algn="l">
              <a:lnSpc>
                <a:spcPct val="100000"/>
              </a:lnSpc>
              <a:spcBef>
                <a:spcPts val="0"/>
              </a:spcBef>
              <a:spcAft>
                <a:spcPts val="0"/>
              </a:spcAft>
              <a:buNone/>
            </a:pPr>
            <a:r>
              <a:rPr lang="en" sz="1000">
                <a:solidFill>
                  <a:srgbClr val="FFFFFF"/>
                </a:solidFill>
              </a:rPr>
              <a:t>Fink, A. &amp; Benedek, M. (2014). EEG alpha power and creative ideation. </a:t>
            </a:r>
            <a:r>
              <a:rPr i="1" lang="en" sz="1000">
                <a:solidFill>
                  <a:srgbClr val="FFFFFF"/>
                </a:solidFill>
              </a:rPr>
              <a:t>Neuroscience &amp; Biobehavioral Reviews</a:t>
            </a:r>
            <a:r>
              <a:rPr lang="en" sz="1000">
                <a:solidFill>
                  <a:srgbClr val="FFFFFF"/>
                </a:solidFill>
              </a:rPr>
              <a:t> </a:t>
            </a:r>
            <a:r>
              <a:rPr i="1" lang="en" sz="1000">
                <a:solidFill>
                  <a:srgbClr val="FFFFFF"/>
                </a:solidFill>
              </a:rPr>
              <a:t>44</a:t>
            </a:r>
            <a:r>
              <a:rPr lang="en" sz="1000">
                <a:solidFill>
                  <a:srgbClr val="FFFFFF"/>
                </a:solidFill>
              </a:rPr>
              <a:t>, 111–123</a:t>
            </a:r>
            <a:endParaRPr sz="1000">
              <a:solidFill>
                <a:srgbClr val="FFFFFF"/>
              </a:solidFill>
            </a:endParaRPr>
          </a:p>
          <a:p>
            <a:pPr indent="0" lvl="0" marL="0" rtl="0" algn="l">
              <a:lnSpc>
                <a:spcPct val="100000"/>
              </a:lnSpc>
              <a:spcBef>
                <a:spcPts val="0"/>
              </a:spcBef>
              <a:spcAft>
                <a:spcPts val="0"/>
              </a:spcAft>
              <a:buNone/>
            </a:pPr>
            <a:r>
              <a:rPr lang="en" sz="1000">
                <a:solidFill>
                  <a:srgbClr val="FFFFFF"/>
                </a:solidFill>
              </a:rPr>
              <a:t>Lin, P., Chang, J., Zemon, V., &amp; Midlarsky, E. (2008). Silent illumination: a study on Chan (Zen) meditation, anxiety, and musical performance quality. </a:t>
            </a:r>
            <a:endParaRPr sz="1000">
              <a:solidFill>
                <a:srgbClr val="FFFFFF"/>
              </a:solidFill>
            </a:endParaRPr>
          </a:p>
          <a:p>
            <a:pPr indent="457200" lvl="0" marL="0" rtl="0" algn="l">
              <a:lnSpc>
                <a:spcPct val="100000"/>
              </a:lnSpc>
              <a:spcBef>
                <a:spcPts val="0"/>
              </a:spcBef>
              <a:spcAft>
                <a:spcPts val="0"/>
              </a:spcAft>
              <a:buNone/>
            </a:pPr>
            <a:r>
              <a:rPr i="1" lang="en" sz="1000">
                <a:solidFill>
                  <a:srgbClr val="FFFFFF"/>
                </a:solidFill>
              </a:rPr>
              <a:t>Psychology of Music 36</a:t>
            </a:r>
            <a:r>
              <a:rPr lang="en" sz="1000">
                <a:solidFill>
                  <a:srgbClr val="FFFFFF"/>
                </a:solidFill>
              </a:rPr>
              <a:t>(2), 139-155.</a:t>
            </a:r>
            <a:endParaRPr sz="1000">
              <a:solidFill>
                <a:srgbClr val="FFFFFF"/>
              </a:solidFill>
            </a:endParaRPr>
          </a:p>
          <a:p>
            <a:pPr indent="0" lvl="0" marL="0" rtl="0" algn="l">
              <a:lnSpc>
                <a:spcPct val="100000"/>
              </a:lnSpc>
              <a:spcBef>
                <a:spcPts val="0"/>
              </a:spcBef>
              <a:spcAft>
                <a:spcPts val="0"/>
              </a:spcAft>
              <a:buNone/>
            </a:pPr>
            <a:r>
              <a:rPr lang="en" sz="1000">
                <a:solidFill>
                  <a:srgbClr val="FFFFFF"/>
                </a:solidFill>
              </a:rPr>
              <a:t>Naranjo, C., &amp; Ornstein, R.E. (1971). </a:t>
            </a:r>
            <a:r>
              <a:rPr i="1" lang="en" sz="1000">
                <a:solidFill>
                  <a:srgbClr val="FFFFFF"/>
                </a:solidFill>
              </a:rPr>
              <a:t>On the Psychology of Meditation</a:t>
            </a:r>
            <a:r>
              <a:rPr lang="en" sz="1000">
                <a:solidFill>
                  <a:srgbClr val="FFFFFF"/>
                </a:solidFill>
              </a:rPr>
              <a:t>. New York: Viking Press. (page numbers??)</a:t>
            </a:r>
            <a:endParaRPr sz="1000">
              <a:solidFill>
                <a:srgbClr val="FFFFFF"/>
              </a:solidFill>
            </a:endParaRPr>
          </a:p>
          <a:p>
            <a:pPr indent="0" lvl="0" marL="0" rtl="0" algn="l">
              <a:spcBef>
                <a:spcPts val="0"/>
              </a:spcBef>
              <a:spcAft>
                <a:spcPts val="0"/>
              </a:spcAft>
              <a:buNone/>
            </a:pPr>
            <a:r>
              <a:rPr lang="en" sz="1000">
                <a:solidFill>
                  <a:srgbClr val="FFFFFF"/>
                </a:solidFill>
              </a:rPr>
              <a:t>Oliveros, P. (1971). </a:t>
            </a:r>
            <a:r>
              <a:rPr i="1" lang="en" sz="1000">
                <a:solidFill>
                  <a:srgbClr val="FFFFFF"/>
                </a:solidFill>
              </a:rPr>
              <a:t>Sonic Meditations</a:t>
            </a:r>
            <a:r>
              <a:rPr lang="en" sz="1000">
                <a:solidFill>
                  <a:srgbClr val="FFFFFF"/>
                </a:solidFill>
              </a:rPr>
              <a:t>. Smith Publications.</a:t>
            </a:r>
            <a:endParaRPr sz="1000">
              <a:solidFill>
                <a:srgbClr val="FFFFFF"/>
              </a:solidFill>
            </a:endParaRPr>
          </a:p>
          <a:p>
            <a:pPr indent="0" lvl="0" marL="0" rtl="0" algn="l">
              <a:lnSpc>
                <a:spcPct val="100000"/>
              </a:lnSpc>
              <a:spcBef>
                <a:spcPts val="0"/>
              </a:spcBef>
              <a:spcAft>
                <a:spcPts val="0"/>
              </a:spcAft>
              <a:buNone/>
            </a:pPr>
            <a:r>
              <a:rPr lang="en" sz="1000">
                <a:solidFill>
                  <a:srgbClr val="FFFFFF"/>
                </a:solidFill>
              </a:rPr>
              <a:t>Oliveros, P. (1984). </a:t>
            </a:r>
            <a:r>
              <a:rPr i="1" lang="en" sz="1000">
                <a:solidFill>
                  <a:srgbClr val="FFFFFF"/>
                </a:solidFill>
              </a:rPr>
              <a:t>Software for People: Collected Writings 1963-80</a:t>
            </a:r>
            <a:r>
              <a:rPr lang="en" sz="1000">
                <a:solidFill>
                  <a:srgbClr val="FFFFFF"/>
                </a:solidFill>
              </a:rPr>
              <a:t>. Unpub Editions.</a:t>
            </a:r>
            <a:endParaRPr sz="1000">
              <a:solidFill>
                <a:srgbClr val="FFFFFF"/>
              </a:solidFill>
            </a:endParaRPr>
          </a:p>
          <a:p>
            <a:pPr indent="0" lvl="0" marL="0" rtl="0" algn="l">
              <a:lnSpc>
                <a:spcPct val="100000"/>
              </a:lnSpc>
              <a:spcBef>
                <a:spcPts val="0"/>
              </a:spcBef>
              <a:spcAft>
                <a:spcPts val="0"/>
              </a:spcAft>
              <a:buNone/>
            </a:pPr>
            <a:r>
              <a:rPr lang="en" sz="1000">
                <a:solidFill>
                  <a:srgbClr val="FFFFFF"/>
                </a:solidFill>
              </a:rPr>
              <a:t>Oliveros, P. (2007). My ‘American Music’: Soundscape, Politics, Technology, Community. </a:t>
            </a:r>
            <a:r>
              <a:rPr i="1" lang="en" sz="1000">
                <a:solidFill>
                  <a:srgbClr val="FFFFFF"/>
                </a:solidFill>
              </a:rPr>
              <a:t>American Music (25)</a:t>
            </a:r>
            <a:r>
              <a:rPr lang="en" sz="1000">
                <a:solidFill>
                  <a:srgbClr val="FFFFFF"/>
                </a:solidFill>
              </a:rPr>
              <a:t>4, 389-404.</a:t>
            </a:r>
            <a:endParaRPr sz="1000">
              <a:solidFill>
                <a:srgbClr val="FFFFFF"/>
              </a:solidFill>
            </a:endParaRPr>
          </a:p>
          <a:p>
            <a:pPr indent="0" lvl="0" marL="0" rtl="0" algn="l">
              <a:lnSpc>
                <a:spcPct val="100000"/>
              </a:lnSpc>
              <a:spcBef>
                <a:spcPts val="0"/>
              </a:spcBef>
              <a:spcAft>
                <a:spcPts val="0"/>
              </a:spcAft>
              <a:buNone/>
            </a:pPr>
            <a:r>
              <a:rPr lang="en" sz="1000">
                <a:solidFill>
                  <a:srgbClr val="FFFFFF"/>
                </a:solidFill>
              </a:rPr>
              <a:t>Ornstein, R.E. (1972)</a:t>
            </a:r>
            <a:r>
              <a:rPr i="1" lang="en" sz="1000">
                <a:solidFill>
                  <a:srgbClr val="FFFFFF"/>
                </a:solidFill>
              </a:rPr>
              <a:t>.The Psychology of Consciousness. </a:t>
            </a:r>
            <a:r>
              <a:rPr lang="en" sz="1000">
                <a:solidFill>
                  <a:srgbClr val="FFFFFF"/>
                </a:solidFill>
              </a:rPr>
              <a:t>New York: Viking.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idx="1" type="subTitle"/>
          </p:nvPr>
        </p:nvSpPr>
        <p:spPr>
          <a:xfrm>
            <a:off x="311700" y="987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accent5"/>
                </a:solidFill>
              </a:rPr>
              <a:t>Background</a:t>
            </a:r>
            <a:endParaRPr>
              <a:solidFill>
                <a:schemeClr val="accent5"/>
              </a:solidFill>
            </a:endParaRPr>
          </a:p>
        </p:txBody>
      </p:sp>
      <p:sp>
        <p:nvSpPr>
          <p:cNvPr id="71" name="Google Shape;71;p15"/>
          <p:cNvSpPr txBox="1"/>
          <p:nvPr/>
        </p:nvSpPr>
        <p:spPr>
          <a:xfrm>
            <a:off x="80375" y="969775"/>
            <a:ext cx="4981200" cy="434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1CDDE0"/>
              </a:solidFill>
            </a:endParaRPr>
          </a:p>
          <a:p>
            <a:pPr indent="0" lvl="0" marL="0" rtl="0" algn="l">
              <a:spcBef>
                <a:spcPts val="0"/>
              </a:spcBef>
              <a:spcAft>
                <a:spcPts val="0"/>
              </a:spcAft>
              <a:buNone/>
            </a:pPr>
            <a:r>
              <a:t/>
            </a:r>
            <a:endParaRPr sz="1600">
              <a:solidFill>
                <a:schemeClr val="lt2"/>
              </a:solidFill>
            </a:endParaRPr>
          </a:p>
          <a:p>
            <a:pPr indent="-304800" lvl="0" marL="457200" rtl="0" algn="l">
              <a:spcBef>
                <a:spcPts val="0"/>
              </a:spcBef>
              <a:spcAft>
                <a:spcPts val="0"/>
              </a:spcAft>
              <a:buClr>
                <a:schemeClr val="dk1"/>
              </a:buClr>
              <a:buSzPts val="1200"/>
              <a:buChar char="●"/>
            </a:pPr>
            <a:r>
              <a:rPr lang="en" sz="1200">
                <a:solidFill>
                  <a:schemeClr val="dk1"/>
                </a:solidFill>
              </a:rPr>
              <a:t>10-week class Oliveros held in 1973 at UCSD</a:t>
            </a:r>
            <a:endParaRPr sz="1200">
              <a:solidFill>
                <a:schemeClr val="dk1"/>
              </a:solidFill>
            </a:endParaRPr>
          </a:p>
          <a:p>
            <a:pPr indent="0" lvl="0" marL="457200" rtl="0" algn="l">
              <a:spcBef>
                <a:spcPts val="0"/>
              </a:spcBef>
              <a:spcAft>
                <a:spcPts val="0"/>
              </a:spcAft>
              <a:buNone/>
            </a:pPr>
            <a:r>
              <a:t/>
            </a:r>
            <a:endParaRPr sz="1200">
              <a:solidFill>
                <a:schemeClr val="dk1"/>
              </a:solidFill>
            </a:endParaRPr>
          </a:p>
          <a:p>
            <a:pPr indent="-304800" lvl="1" marL="914400" rtl="0" algn="l">
              <a:spcBef>
                <a:spcPts val="0"/>
              </a:spcBef>
              <a:spcAft>
                <a:spcPts val="0"/>
              </a:spcAft>
              <a:buClr>
                <a:schemeClr val="dk1"/>
              </a:buClr>
              <a:buSzPts val="1200"/>
              <a:buAutoNum type="alphaLcPeriod"/>
            </a:pPr>
            <a:r>
              <a:rPr lang="en" sz="1200">
                <a:solidFill>
                  <a:schemeClr val="dk1"/>
                </a:solidFill>
              </a:rPr>
              <a:t>Participants practiced for 2 hours every day:</a:t>
            </a:r>
            <a:endParaRPr sz="1200">
              <a:solidFill>
                <a:schemeClr val="dk1"/>
              </a:solidFill>
            </a:endParaRPr>
          </a:p>
          <a:p>
            <a:pPr indent="-304800" lvl="2" marL="1371600" rtl="0" algn="l">
              <a:spcBef>
                <a:spcPts val="0"/>
              </a:spcBef>
              <a:spcAft>
                <a:spcPts val="0"/>
              </a:spcAft>
              <a:buClr>
                <a:schemeClr val="dk1"/>
              </a:buClr>
              <a:buSzPts val="1200"/>
              <a:buAutoNum type="romanLcPeriod"/>
            </a:pPr>
            <a:r>
              <a:rPr lang="en" sz="1200">
                <a:solidFill>
                  <a:schemeClr val="dk1"/>
                </a:solidFill>
              </a:rPr>
              <a:t>body awareness exercises</a:t>
            </a:r>
            <a:endParaRPr sz="1200">
              <a:solidFill>
                <a:schemeClr val="dk1"/>
              </a:solidFill>
            </a:endParaRPr>
          </a:p>
          <a:p>
            <a:pPr indent="-304800" lvl="2" marL="1371600" rtl="0" algn="l">
              <a:spcBef>
                <a:spcPts val="0"/>
              </a:spcBef>
              <a:spcAft>
                <a:spcPts val="0"/>
              </a:spcAft>
              <a:buClr>
                <a:schemeClr val="dk1"/>
              </a:buClr>
              <a:buSzPts val="1200"/>
              <a:buAutoNum type="romanLcPeriod"/>
            </a:pPr>
            <a:r>
              <a:rPr lang="en" sz="1200">
                <a:solidFill>
                  <a:schemeClr val="dk1"/>
                </a:solidFill>
              </a:rPr>
              <a:t>tai chi</a:t>
            </a:r>
            <a:endParaRPr sz="1200">
              <a:solidFill>
                <a:schemeClr val="dk1"/>
              </a:solidFill>
            </a:endParaRPr>
          </a:p>
          <a:p>
            <a:pPr indent="-304800" lvl="2" marL="1371600" rtl="0" algn="l">
              <a:spcBef>
                <a:spcPts val="0"/>
              </a:spcBef>
              <a:spcAft>
                <a:spcPts val="0"/>
              </a:spcAft>
              <a:buClr>
                <a:schemeClr val="dk1"/>
              </a:buClr>
              <a:buSzPts val="1200"/>
              <a:buAutoNum type="romanLcPeriod"/>
            </a:pPr>
            <a:r>
              <a:rPr lang="en" sz="1200">
                <a:solidFill>
                  <a:schemeClr val="dk1"/>
                </a:solidFill>
              </a:rPr>
              <a:t>yoga </a:t>
            </a:r>
            <a:endParaRPr sz="1200">
              <a:solidFill>
                <a:schemeClr val="dk1"/>
              </a:solidFill>
            </a:endParaRPr>
          </a:p>
          <a:p>
            <a:pPr indent="-304800" lvl="2" marL="1371600" rtl="0" algn="l">
              <a:spcBef>
                <a:spcPts val="0"/>
              </a:spcBef>
              <a:spcAft>
                <a:spcPts val="0"/>
              </a:spcAft>
              <a:buClr>
                <a:schemeClr val="dk1"/>
              </a:buClr>
              <a:buSzPts val="1200"/>
              <a:buAutoNum type="romanLcPeriod"/>
            </a:pPr>
            <a:r>
              <a:rPr lang="en" sz="1200">
                <a:solidFill>
                  <a:schemeClr val="dk1"/>
                </a:solidFill>
              </a:rPr>
              <a:t>calligraphy</a:t>
            </a:r>
            <a:endParaRPr sz="1200">
              <a:solidFill>
                <a:schemeClr val="dk1"/>
              </a:solidFill>
            </a:endParaRPr>
          </a:p>
          <a:p>
            <a:pPr indent="-304800" lvl="2" marL="1371600" rtl="0" algn="l">
              <a:spcBef>
                <a:spcPts val="0"/>
              </a:spcBef>
              <a:spcAft>
                <a:spcPts val="0"/>
              </a:spcAft>
              <a:buClr>
                <a:schemeClr val="dk1"/>
              </a:buClr>
              <a:buSzPts val="1200"/>
              <a:buAutoNum type="romanLcPeriod"/>
            </a:pPr>
            <a:r>
              <a:rPr lang="en" sz="1200">
                <a:solidFill>
                  <a:schemeClr val="dk1"/>
                </a:solidFill>
              </a:rPr>
              <a:t>karate </a:t>
            </a:r>
            <a:endParaRPr sz="1200">
              <a:solidFill>
                <a:schemeClr val="dk1"/>
              </a:solidFill>
            </a:endParaRPr>
          </a:p>
          <a:p>
            <a:pPr indent="-304800" lvl="2" marL="1371600" rtl="0" algn="l">
              <a:spcBef>
                <a:spcPts val="0"/>
              </a:spcBef>
              <a:spcAft>
                <a:spcPts val="0"/>
              </a:spcAft>
              <a:buClr>
                <a:schemeClr val="dk1"/>
              </a:buClr>
              <a:buSzPts val="1200"/>
              <a:buAutoNum type="romanLcPeriod"/>
            </a:pPr>
            <a:r>
              <a:rPr lang="en" sz="1200">
                <a:solidFill>
                  <a:schemeClr val="dk1"/>
                </a:solidFill>
              </a:rPr>
              <a:t>dreamwork</a:t>
            </a:r>
            <a:endParaRPr sz="1200">
              <a:solidFill>
                <a:schemeClr val="dk1"/>
              </a:solidFill>
            </a:endParaRPr>
          </a:p>
          <a:p>
            <a:pPr indent="-304800" lvl="2" marL="1371600" rtl="0" algn="l">
              <a:spcBef>
                <a:spcPts val="0"/>
              </a:spcBef>
              <a:spcAft>
                <a:spcPts val="0"/>
              </a:spcAft>
              <a:buClr>
                <a:schemeClr val="dk1"/>
              </a:buClr>
              <a:buSzPts val="1200"/>
              <a:buAutoNum type="romanLcPeriod"/>
            </a:pPr>
            <a:r>
              <a:rPr lang="en" sz="1200">
                <a:solidFill>
                  <a:schemeClr val="dk1"/>
                </a:solidFill>
              </a:rPr>
              <a:t>biofeedback began week 5</a:t>
            </a:r>
            <a:endParaRPr sz="1200">
              <a:solidFill>
                <a:schemeClr val="dk1"/>
              </a:solidFill>
            </a:endParaRPr>
          </a:p>
          <a:p>
            <a:pPr indent="-304800" lvl="2" marL="1371600" rtl="0" algn="l">
              <a:spcBef>
                <a:spcPts val="0"/>
              </a:spcBef>
              <a:spcAft>
                <a:spcPts val="0"/>
              </a:spcAft>
              <a:buClr>
                <a:schemeClr val="dk1"/>
              </a:buClr>
              <a:buSzPts val="1200"/>
              <a:buAutoNum type="romanLcPeriod"/>
            </a:pPr>
            <a:r>
              <a:rPr i="1" lang="en" sz="1200">
                <a:solidFill>
                  <a:schemeClr val="dk1"/>
                </a:solidFill>
              </a:rPr>
              <a:t>Sonic Meditations</a:t>
            </a:r>
            <a:r>
              <a:rPr lang="en" sz="1200">
                <a:solidFill>
                  <a:schemeClr val="dk1"/>
                </a:solidFill>
              </a:rPr>
              <a:t>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She hypothesized that these exercises would increase </a:t>
            </a:r>
            <a:r>
              <a:rPr lang="en" sz="1200">
                <a:solidFill>
                  <a:schemeClr val="accent5"/>
                </a:solidFill>
              </a:rPr>
              <a:t>neural alpha power</a:t>
            </a:r>
            <a:r>
              <a:rPr lang="en" sz="1200">
                <a:solidFill>
                  <a:schemeClr val="dk1"/>
                </a:solidFill>
              </a:rPr>
              <a:t> oscillations, and improve musicianship and creativity</a:t>
            </a:r>
            <a:endParaRPr sz="1200">
              <a:solidFill>
                <a:schemeClr val="dk1"/>
              </a:solidFill>
            </a:endParaRPr>
          </a:p>
          <a:p>
            <a:pPr indent="-304800" lvl="0" marL="457200" rtl="0" algn="l">
              <a:spcBef>
                <a:spcPts val="0"/>
              </a:spcBef>
              <a:spcAft>
                <a:spcPts val="0"/>
              </a:spcAft>
              <a:buClr>
                <a:schemeClr val="dk1"/>
              </a:buClr>
              <a:buSzPts val="1200"/>
              <a:buChar char="●"/>
            </a:pPr>
            <a:r>
              <a:rPr lang="en" sz="1000">
                <a:solidFill>
                  <a:schemeClr val="dk1"/>
                </a:solidFill>
              </a:rPr>
              <a:t>Alpha waves (~10 Hz) </a:t>
            </a:r>
            <a:endParaRPr sz="1000">
              <a:solidFill>
                <a:schemeClr val="dk1"/>
              </a:solidFill>
            </a:endParaRPr>
          </a:p>
          <a:p>
            <a:pPr indent="-304800" lvl="1" marL="914400" rtl="0" algn="l">
              <a:spcBef>
                <a:spcPts val="0"/>
              </a:spcBef>
              <a:spcAft>
                <a:spcPts val="0"/>
              </a:spcAft>
              <a:buClr>
                <a:schemeClr val="dk1"/>
              </a:buClr>
              <a:buSzPts val="1200"/>
              <a:buAutoNum type="alphaLcPeriod"/>
            </a:pPr>
            <a:r>
              <a:rPr lang="en" sz="1000">
                <a:solidFill>
                  <a:schemeClr val="dk1"/>
                </a:solidFill>
              </a:rPr>
              <a:t>sensory processing: occipital</a:t>
            </a:r>
            <a:r>
              <a:rPr i="1" lang="en" sz="1000">
                <a:solidFill>
                  <a:schemeClr val="dk1"/>
                </a:solidFill>
              </a:rPr>
              <a:t> alpha (visual), </a:t>
            </a:r>
            <a:r>
              <a:rPr lang="en" sz="1000">
                <a:solidFill>
                  <a:schemeClr val="dk1"/>
                </a:solidFill>
              </a:rPr>
              <a:t>central</a:t>
            </a:r>
            <a:r>
              <a:rPr i="1" lang="en" sz="1000">
                <a:solidFill>
                  <a:schemeClr val="dk1"/>
                </a:solidFill>
              </a:rPr>
              <a:t> mu (sensorimotor), </a:t>
            </a:r>
            <a:r>
              <a:rPr lang="en" sz="1000">
                <a:solidFill>
                  <a:schemeClr val="dk1"/>
                </a:solidFill>
              </a:rPr>
              <a:t>temporal </a:t>
            </a:r>
            <a:r>
              <a:rPr i="1" lang="en" sz="1000">
                <a:solidFill>
                  <a:schemeClr val="dk1"/>
                </a:solidFill>
              </a:rPr>
              <a:t>tau (auditory) </a:t>
            </a:r>
            <a:endParaRPr i="1" sz="1000">
              <a:solidFill>
                <a:schemeClr val="dk1"/>
              </a:solidFill>
            </a:endParaRPr>
          </a:p>
          <a:p>
            <a:pPr indent="-304800" lvl="1" marL="914400" rtl="0" algn="l">
              <a:spcBef>
                <a:spcPts val="0"/>
              </a:spcBef>
              <a:spcAft>
                <a:spcPts val="0"/>
              </a:spcAft>
              <a:buClr>
                <a:schemeClr val="dk1"/>
              </a:buClr>
              <a:buSzPts val="1200"/>
              <a:buAutoNum type="alphaLcPeriod"/>
            </a:pPr>
            <a:r>
              <a:rPr lang="en" sz="1000">
                <a:solidFill>
                  <a:schemeClr val="dk1"/>
                </a:solidFill>
              </a:rPr>
              <a:t>cognitive functions (attention, memory)</a:t>
            </a:r>
            <a:endParaRPr sz="1000">
              <a:solidFill>
                <a:schemeClr val="dk1"/>
              </a:solidFill>
            </a:endParaRPr>
          </a:p>
          <a:p>
            <a:pPr indent="0" lvl="0" marL="0" rtl="0" algn="l">
              <a:spcBef>
                <a:spcPts val="0"/>
              </a:spcBef>
              <a:spcAft>
                <a:spcPts val="0"/>
              </a:spcAft>
              <a:buNone/>
            </a:pPr>
            <a:r>
              <a:t/>
            </a:r>
            <a:endParaRPr/>
          </a:p>
        </p:txBody>
      </p:sp>
      <p:pic>
        <p:nvPicPr>
          <p:cNvPr id="72" name="Google Shape;72;p15"/>
          <p:cNvPicPr preferRelativeResize="0"/>
          <p:nvPr/>
        </p:nvPicPr>
        <p:blipFill>
          <a:blip r:embed="rId3">
            <a:alphaModFix/>
          </a:blip>
          <a:stretch>
            <a:fillRect/>
          </a:stretch>
        </p:blipFill>
        <p:spPr>
          <a:xfrm>
            <a:off x="5061576" y="1529475"/>
            <a:ext cx="3906900" cy="2767400"/>
          </a:xfrm>
          <a:prstGeom prst="rect">
            <a:avLst/>
          </a:prstGeom>
          <a:noFill/>
          <a:ln>
            <a:noFill/>
          </a:ln>
        </p:spPr>
      </p:pic>
      <p:sp>
        <p:nvSpPr>
          <p:cNvPr id="73" name="Google Shape;73;p15"/>
          <p:cNvSpPr txBox="1"/>
          <p:nvPr/>
        </p:nvSpPr>
        <p:spPr>
          <a:xfrm>
            <a:off x="3463200" y="583175"/>
            <a:ext cx="2217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5"/>
                </a:solidFill>
              </a:rPr>
              <a:t>Meditation Project (1973)</a:t>
            </a:r>
            <a:endParaRPr>
              <a:solidFill>
                <a:schemeClr val="accent5"/>
              </a:solidFill>
            </a:endParaRPr>
          </a:p>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idx="1" type="subTitle"/>
          </p:nvPr>
        </p:nvSpPr>
        <p:spPr>
          <a:xfrm>
            <a:off x="311700" y="987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accent5"/>
                </a:solidFill>
              </a:rPr>
              <a:t>Background</a:t>
            </a:r>
            <a:endParaRPr>
              <a:solidFill>
                <a:schemeClr val="accent5"/>
              </a:solidFill>
            </a:endParaRPr>
          </a:p>
        </p:txBody>
      </p:sp>
      <p:sp>
        <p:nvSpPr>
          <p:cNvPr id="79" name="Google Shape;79;p16"/>
          <p:cNvSpPr txBox="1"/>
          <p:nvPr/>
        </p:nvSpPr>
        <p:spPr>
          <a:xfrm>
            <a:off x="670200" y="1281450"/>
            <a:ext cx="7763100" cy="27705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FFFFFF"/>
              </a:buClr>
              <a:buSzPts val="1200"/>
              <a:buChar char="●"/>
            </a:pPr>
            <a:r>
              <a:rPr i="1" lang="en" sz="1200">
                <a:solidFill>
                  <a:schemeClr val="accent5"/>
                </a:solidFill>
              </a:rPr>
              <a:t>Sonic Meditations:</a:t>
            </a:r>
            <a:r>
              <a:rPr i="1" lang="en" sz="1200">
                <a:solidFill>
                  <a:srgbClr val="FFFFFF"/>
                </a:solidFill>
              </a:rPr>
              <a:t> </a:t>
            </a:r>
            <a:r>
              <a:rPr lang="en" sz="1200">
                <a:solidFill>
                  <a:srgbClr val="FFFFFF"/>
                </a:solidFill>
              </a:rPr>
              <a:t>compositions begun in early 1970s with the goal of healing human consciousness</a:t>
            </a:r>
            <a:endParaRPr sz="1200">
              <a:solidFill>
                <a:srgbClr val="FFFFFF"/>
              </a:solidFill>
            </a:endParaRPr>
          </a:p>
          <a:p>
            <a:pPr indent="0" lvl="0" marL="457200" rtl="0" algn="l">
              <a:lnSpc>
                <a:spcPct val="100000"/>
              </a:lnSpc>
              <a:spcBef>
                <a:spcPts val="0"/>
              </a:spcBef>
              <a:spcAft>
                <a:spcPts val="0"/>
              </a:spcAft>
              <a:buNone/>
            </a:pPr>
            <a:r>
              <a:t/>
            </a:r>
            <a:endParaRPr sz="1200">
              <a:solidFill>
                <a:srgbClr val="FFFFFF"/>
              </a:solidFill>
            </a:endParaRPr>
          </a:p>
          <a:p>
            <a:pPr indent="-304800" lvl="1" marL="914400" rtl="0" algn="l">
              <a:lnSpc>
                <a:spcPct val="100000"/>
              </a:lnSpc>
              <a:spcBef>
                <a:spcPts val="0"/>
              </a:spcBef>
              <a:spcAft>
                <a:spcPts val="0"/>
              </a:spcAft>
              <a:buClr>
                <a:srgbClr val="FFFFFF"/>
              </a:buClr>
              <a:buSzPts val="1200"/>
              <a:buAutoNum type="alphaLcPeriod"/>
            </a:pPr>
            <a:r>
              <a:rPr lang="en" sz="1200">
                <a:solidFill>
                  <a:srgbClr val="FFFFFF"/>
                </a:solidFill>
              </a:rPr>
              <a:t>Participatory and improvisatory compositions for imagining, remembering, making, and listening to sounds</a:t>
            </a:r>
            <a:endParaRPr sz="1200">
              <a:solidFill>
                <a:srgbClr val="FFFFFF"/>
              </a:solidFill>
            </a:endParaRPr>
          </a:p>
          <a:p>
            <a:pPr indent="0" lvl="0" marL="0" rtl="0" algn="l">
              <a:lnSpc>
                <a:spcPct val="100000"/>
              </a:lnSpc>
              <a:spcBef>
                <a:spcPts val="0"/>
              </a:spcBef>
              <a:spcAft>
                <a:spcPts val="0"/>
              </a:spcAft>
              <a:buNone/>
            </a:pPr>
            <a:r>
              <a:t/>
            </a:r>
            <a:endParaRPr sz="1200">
              <a:solidFill>
                <a:srgbClr val="FFFFFF"/>
              </a:solidFill>
            </a:endParaRPr>
          </a:p>
          <a:p>
            <a:pPr indent="0" lvl="0" marL="0" rtl="0" algn="l">
              <a:lnSpc>
                <a:spcPct val="100000"/>
              </a:lnSpc>
              <a:spcBef>
                <a:spcPts val="3600"/>
              </a:spcBef>
              <a:spcAft>
                <a:spcPts val="0"/>
              </a:spcAft>
              <a:buNone/>
            </a:pPr>
            <a:r>
              <a:t/>
            </a:r>
            <a:endParaRPr sz="1200">
              <a:solidFill>
                <a:srgbClr val="FFFFFF"/>
              </a:solidFill>
            </a:endParaRPr>
          </a:p>
          <a:p>
            <a:pPr indent="0" lvl="0" marL="457200" rtl="0" algn="l">
              <a:lnSpc>
                <a:spcPct val="100000"/>
              </a:lnSpc>
              <a:spcBef>
                <a:spcPts val="3600"/>
              </a:spcBef>
              <a:spcAft>
                <a:spcPts val="0"/>
              </a:spcAft>
              <a:buNone/>
            </a:pPr>
            <a:r>
              <a:t/>
            </a:r>
            <a:endParaRPr sz="1200">
              <a:solidFill>
                <a:srgbClr val="FFFFFF"/>
              </a:solidFill>
            </a:endParaRPr>
          </a:p>
          <a:p>
            <a:pPr indent="0" lvl="0" marL="0" rtl="0" algn="l">
              <a:spcBef>
                <a:spcPts val="1200"/>
              </a:spcBef>
              <a:spcAft>
                <a:spcPts val="0"/>
              </a:spcAft>
              <a:buNone/>
            </a:pPr>
            <a:r>
              <a:t/>
            </a:r>
            <a:endParaRPr/>
          </a:p>
        </p:txBody>
      </p:sp>
      <p:pic>
        <p:nvPicPr>
          <p:cNvPr id="80" name="Google Shape;80;p16"/>
          <p:cNvPicPr preferRelativeResize="0"/>
          <p:nvPr/>
        </p:nvPicPr>
        <p:blipFill>
          <a:blip r:embed="rId3">
            <a:alphaModFix/>
          </a:blip>
          <a:stretch>
            <a:fillRect/>
          </a:stretch>
        </p:blipFill>
        <p:spPr>
          <a:xfrm>
            <a:off x="1387200" y="2445738"/>
            <a:ext cx="7086600" cy="1838325"/>
          </a:xfrm>
          <a:prstGeom prst="rect">
            <a:avLst/>
          </a:prstGeom>
          <a:noFill/>
          <a:ln>
            <a:noFill/>
          </a:ln>
        </p:spPr>
      </p:pic>
      <p:sp>
        <p:nvSpPr>
          <p:cNvPr id="81" name="Google Shape;81;p16"/>
          <p:cNvSpPr txBox="1"/>
          <p:nvPr/>
        </p:nvSpPr>
        <p:spPr>
          <a:xfrm>
            <a:off x="3476400" y="4284075"/>
            <a:ext cx="2908200" cy="577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000">
                <a:solidFill>
                  <a:schemeClr val="dk1"/>
                </a:solidFill>
              </a:rPr>
              <a:t>Sonic Meditation I (Oliveros, 1974) </a:t>
            </a:r>
            <a:endParaRPr sz="1000">
              <a:solidFill>
                <a:schemeClr val="dk1"/>
              </a:solidFill>
            </a:endParaRPr>
          </a:p>
          <a:p>
            <a:pPr indent="0" lvl="0" marL="0" rtl="0" algn="ctr">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7"/>
          <p:cNvPicPr preferRelativeResize="0"/>
          <p:nvPr/>
        </p:nvPicPr>
        <p:blipFill>
          <a:blip r:embed="rId3">
            <a:alphaModFix/>
          </a:blip>
          <a:stretch>
            <a:fillRect/>
          </a:stretch>
        </p:blipFill>
        <p:spPr>
          <a:xfrm>
            <a:off x="1387200" y="2445738"/>
            <a:ext cx="7086600" cy="1838325"/>
          </a:xfrm>
          <a:prstGeom prst="rect">
            <a:avLst/>
          </a:prstGeom>
          <a:noFill/>
          <a:ln>
            <a:noFill/>
          </a:ln>
        </p:spPr>
      </p:pic>
      <p:sp>
        <p:nvSpPr>
          <p:cNvPr id="87" name="Google Shape;87;p17"/>
          <p:cNvSpPr txBox="1"/>
          <p:nvPr>
            <p:ph idx="1" type="subTitle"/>
          </p:nvPr>
        </p:nvSpPr>
        <p:spPr>
          <a:xfrm>
            <a:off x="311700" y="987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accent5"/>
                </a:solidFill>
              </a:rPr>
              <a:t>Background</a:t>
            </a:r>
            <a:endParaRPr>
              <a:solidFill>
                <a:schemeClr val="accent5"/>
              </a:solidFill>
            </a:endParaRPr>
          </a:p>
        </p:txBody>
      </p:sp>
      <p:pic>
        <p:nvPicPr>
          <p:cNvPr id="88" name="Google Shape;88;p17"/>
          <p:cNvPicPr preferRelativeResize="0"/>
          <p:nvPr/>
        </p:nvPicPr>
        <p:blipFill>
          <a:blip r:embed="rId3">
            <a:alphaModFix/>
          </a:blip>
          <a:stretch>
            <a:fillRect/>
          </a:stretch>
        </p:blipFill>
        <p:spPr>
          <a:xfrm>
            <a:off x="1387200" y="2445738"/>
            <a:ext cx="7086600" cy="1838325"/>
          </a:xfrm>
          <a:prstGeom prst="rect">
            <a:avLst/>
          </a:prstGeom>
          <a:noFill/>
          <a:ln>
            <a:noFill/>
          </a:ln>
        </p:spPr>
      </p:pic>
      <p:sp>
        <p:nvSpPr>
          <p:cNvPr id="89" name="Google Shape;89;p17"/>
          <p:cNvSpPr/>
          <p:nvPr/>
        </p:nvSpPr>
        <p:spPr>
          <a:xfrm>
            <a:off x="2033550" y="3102975"/>
            <a:ext cx="6336000" cy="184500"/>
          </a:xfrm>
          <a:prstGeom prst="rect">
            <a:avLst/>
          </a:prstGeom>
          <a:solidFill>
            <a:srgbClr val="1CDDE0">
              <a:alpha val="3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7"/>
          <p:cNvSpPr/>
          <p:nvPr/>
        </p:nvSpPr>
        <p:spPr>
          <a:xfrm>
            <a:off x="1567125" y="3287475"/>
            <a:ext cx="5473500" cy="184500"/>
          </a:xfrm>
          <a:prstGeom prst="rect">
            <a:avLst/>
          </a:prstGeom>
          <a:solidFill>
            <a:srgbClr val="1CDDE0">
              <a:alpha val="3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7"/>
          <p:cNvSpPr txBox="1"/>
          <p:nvPr/>
        </p:nvSpPr>
        <p:spPr>
          <a:xfrm>
            <a:off x="670200" y="1281450"/>
            <a:ext cx="7763100" cy="27705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FFFFFF"/>
              </a:buClr>
              <a:buSzPts val="1200"/>
              <a:buChar char="●"/>
            </a:pPr>
            <a:r>
              <a:rPr i="1" lang="en" sz="1200">
                <a:solidFill>
                  <a:schemeClr val="accent5"/>
                </a:solidFill>
              </a:rPr>
              <a:t>Sonic Meditations:</a:t>
            </a:r>
            <a:r>
              <a:rPr i="1" lang="en" sz="1200">
                <a:solidFill>
                  <a:srgbClr val="FFFFFF"/>
                </a:solidFill>
              </a:rPr>
              <a:t> </a:t>
            </a:r>
            <a:r>
              <a:rPr lang="en" sz="1200">
                <a:solidFill>
                  <a:srgbClr val="FFFFFF"/>
                </a:solidFill>
              </a:rPr>
              <a:t>compositions begun in early 1970s with the goal of healing human consciousness</a:t>
            </a:r>
            <a:endParaRPr sz="1200">
              <a:solidFill>
                <a:srgbClr val="FFFFFF"/>
              </a:solidFill>
            </a:endParaRPr>
          </a:p>
          <a:p>
            <a:pPr indent="0" lvl="0" marL="457200" rtl="0" algn="l">
              <a:lnSpc>
                <a:spcPct val="100000"/>
              </a:lnSpc>
              <a:spcBef>
                <a:spcPts val="0"/>
              </a:spcBef>
              <a:spcAft>
                <a:spcPts val="0"/>
              </a:spcAft>
              <a:buNone/>
            </a:pPr>
            <a:r>
              <a:t/>
            </a:r>
            <a:endParaRPr sz="1200">
              <a:solidFill>
                <a:srgbClr val="FFFFFF"/>
              </a:solidFill>
            </a:endParaRPr>
          </a:p>
          <a:p>
            <a:pPr indent="-304800" lvl="1" marL="914400" rtl="0" algn="l">
              <a:lnSpc>
                <a:spcPct val="100000"/>
              </a:lnSpc>
              <a:spcBef>
                <a:spcPts val="0"/>
              </a:spcBef>
              <a:spcAft>
                <a:spcPts val="0"/>
              </a:spcAft>
              <a:buClr>
                <a:srgbClr val="FFFFFF"/>
              </a:buClr>
              <a:buSzPts val="1200"/>
              <a:buAutoNum type="alphaLcPeriod"/>
            </a:pPr>
            <a:r>
              <a:rPr lang="en" sz="1200">
                <a:solidFill>
                  <a:srgbClr val="FFFFFF"/>
                </a:solidFill>
              </a:rPr>
              <a:t>Participatory and improvisatory compositions for imagining, remembering, making, and listening to sounds</a:t>
            </a:r>
            <a:endParaRPr sz="1200">
              <a:solidFill>
                <a:srgbClr val="FFFFFF"/>
              </a:solidFill>
            </a:endParaRPr>
          </a:p>
          <a:p>
            <a:pPr indent="0" lvl="0" marL="0" rtl="0" algn="l">
              <a:lnSpc>
                <a:spcPct val="100000"/>
              </a:lnSpc>
              <a:spcBef>
                <a:spcPts val="0"/>
              </a:spcBef>
              <a:spcAft>
                <a:spcPts val="0"/>
              </a:spcAft>
              <a:buNone/>
            </a:pPr>
            <a:r>
              <a:t/>
            </a:r>
            <a:endParaRPr sz="1200">
              <a:solidFill>
                <a:srgbClr val="FFFFFF"/>
              </a:solidFill>
            </a:endParaRPr>
          </a:p>
          <a:p>
            <a:pPr indent="0" lvl="0" marL="0" rtl="0" algn="l">
              <a:lnSpc>
                <a:spcPct val="100000"/>
              </a:lnSpc>
              <a:spcBef>
                <a:spcPts val="3600"/>
              </a:spcBef>
              <a:spcAft>
                <a:spcPts val="0"/>
              </a:spcAft>
              <a:buNone/>
            </a:pPr>
            <a:r>
              <a:t/>
            </a:r>
            <a:endParaRPr sz="1200">
              <a:solidFill>
                <a:srgbClr val="FFFFFF"/>
              </a:solidFill>
            </a:endParaRPr>
          </a:p>
          <a:p>
            <a:pPr indent="0" lvl="0" marL="457200" rtl="0" algn="l">
              <a:lnSpc>
                <a:spcPct val="100000"/>
              </a:lnSpc>
              <a:spcBef>
                <a:spcPts val="3600"/>
              </a:spcBef>
              <a:spcAft>
                <a:spcPts val="0"/>
              </a:spcAft>
              <a:buNone/>
            </a:pPr>
            <a:r>
              <a:t/>
            </a:r>
            <a:endParaRPr sz="1200">
              <a:solidFill>
                <a:srgbClr val="FFFFFF"/>
              </a:solidFill>
            </a:endParaRPr>
          </a:p>
          <a:p>
            <a:pPr indent="0" lvl="0" marL="0" rtl="0" algn="l">
              <a:spcBef>
                <a:spcPts val="1200"/>
              </a:spcBef>
              <a:spcAft>
                <a:spcPts val="0"/>
              </a:spcAft>
              <a:buNone/>
            </a:pPr>
            <a:r>
              <a:t/>
            </a:r>
            <a:endParaRPr/>
          </a:p>
        </p:txBody>
      </p:sp>
      <p:sp>
        <p:nvSpPr>
          <p:cNvPr id="92" name="Google Shape;92;p17"/>
          <p:cNvSpPr txBox="1"/>
          <p:nvPr/>
        </p:nvSpPr>
        <p:spPr>
          <a:xfrm>
            <a:off x="3476400" y="4284075"/>
            <a:ext cx="2908200" cy="577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000">
                <a:solidFill>
                  <a:schemeClr val="dk1"/>
                </a:solidFill>
              </a:rPr>
              <a:t>Sonic Meditation I (Oliveros, 1974) </a:t>
            </a:r>
            <a:endParaRPr sz="1000">
              <a:solidFill>
                <a:schemeClr val="dk1"/>
              </a:solidFill>
            </a:endParaRPr>
          </a:p>
          <a:p>
            <a:pPr indent="0" lvl="0" marL="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idx="1" type="subTitle"/>
          </p:nvPr>
        </p:nvSpPr>
        <p:spPr>
          <a:xfrm>
            <a:off x="311700" y="987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accent5"/>
                </a:solidFill>
              </a:rPr>
              <a:t>Background</a:t>
            </a:r>
            <a:endParaRPr>
              <a:solidFill>
                <a:schemeClr val="accent5"/>
              </a:solidFill>
            </a:endParaRPr>
          </a:p>
        </p:txBody>
      </p:sp>
      <p:sp>
        <p:nvSpPr>
          <p:cNvPr id="98" name="Google Shape;98;p18"/>
          <p:cNvSpPr txBox="1"/>
          <p:nvPr/>
        </p:nvSpPr>
        <p:spPr>
          <a:xfrm>
            <a:off x="0" y="1198775"/>
            <a:ext cx="6848400" cy="42792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FFFFFF"/>
              </a:buClr>
              <a:buSzPts val="1200"/>
              <a:buChar char="●"/>
            </a:pPr>
            <a:r>
              <a:rPr lang="en" sz="1200">
                <a:solidFill>
                  <a:srgbClr val="FFFFFF"/>
                </a:solidFill>
              </a:rPr>
              <a:t>20 participants</a:t>
            </a:r>
            <a:endParaRPr sz="1200">
              <a:solidFill>
                <a:srgbClr val="FFFFFF"/>
              </a:solidFill>
            </a:endParaRPr>
          </a:p>
          <a:p>
            <a:pPr indent="0" lvl="0" marL="457200" rtl="0" algn="l">
              <a:lnSpc>
                <a:spcPct val="100000"/>
              </a:lnSpc>
              <a:spcBef>
                <a:spcPts val="0"/>
              </a:spcBef>
              <a:spcAft>
                <a:spcPts val="0"/>
              </a:spcAft>
              <a:buNone/>
            </a:pPr>
            <a:r>
              <a:rPr lang="en" sz="1200">
                <a:solidFill>
                  <a:srgbClr val="FFFFFF"/>
                </a:solidFill>
              </a:rPr>
              <a:t> </a:t>
            </a:r>
            <a:endParaRPr sz="1200">
              <a:solidFill>
                <a:srgbClr val="FFFFFF"/>
              </a:solidFill>
            </a:endParaRPr>
          </a:p>
          <a:p>
            <a:pPr indent="-304800" lvl="1" marL="914400" rtl="0" algn="l">
              <a:lnSpc>
                <a:spcPct val="100000"/>
              </a:lnSpc>
              <a:spcBef>
                <a:spcPts val="0"/>
              </a:spcBef>
              <a:spcAft>
                <a:spcPts val="0"/>
              </a:spcAft>
              <a:buClr>
                <a:srgbClr val="FFFFFF"/>
              </a:buClr>
              <a:buSzPts val="1200"/>
              <a:buAutoNum type="alphaLcPeriod"/>
            </a:pPr>
            <a:r>
              <a:rPr lang="en" sz="1200">
                <a:solidFill>
                  <a:srgbClr val="FFFFFF"/>
                </a:solidFill>
              </a:rPr>
              <a:t>mostly musicians, some non-musicians </a:t>
            </a:r>
            <a:endParaRPr sz="1200">
              <a:solidFill>
                <a:srgbClr val="FFFFFF"/>
              </a:solidFill>
            </a:endParaRPr>
          </a:p>
          <a:p>
            <a:pPr indent="-304800" lvl="1" marL="914400" rtl="0" algn="l">
              <a:lnSpc>
                <a:spcPct val="100000"/>
              </a:lnSpc>
              <a:spcBef>
                <a:spcPts val="0"/>
              </a:spcBef>
              <a:spcAft>
                <a:spcPts val="0"/>
              </a:spcAft>
              <a:buClr>
                <a:srgbClr val="FFFFFF"/>
              </a:buClr>
              <a:buSzPts val="1200"/>
              <a:buAutoNum type="alphaLcPeriod"/>
            </a:pPr>
            <a:r>
              <a:rPr lang="en" sz="1200">
                <a:solidFill>
                  <a:srgbClr val="FFFFFF"/>
                </a:solidFill>
              </a:rPr>
              <a:t>UCSD students, </a:t>
            </a:r>
            <a:r>
              <a:rPr lang="en" sz="1100">
                <a:solidFill>
                  <a:srgbClr val="FFFFFF"/>
                </a:solidFill>
              </a:rPr>
              <a:t>♀ </a:t>
            </a:r>
            <a:r>
              <a:rPr i="1" lang="en" sz="1100">
                <a:solidFill>
                  <a:srgbClr val="FFFFFF"/>
                </a:solidFill>
              </a:rPr>
              <a:t>Ensemble </a:t>
            </a:r>
            <a:r>
              <a:rPr lang="en" sz="1200">
                <a:solidFill>
                  <a:srgbClr val="FFFFFF"/>
                </a:solidFill>
              </a:rPr>
              <a:t>members, and community members</a:t>
            </a:r>
            <a:endParaRPr sz="1200">
              <a:solidFill>
                <a:srgbClr val="FFFFFF"/>
              </a:solidFill>
            </a:endParaRPr>
          </a:p>
          <a:p>
            <a:pPr indent="0" lvl="0" marL="0" rtl="0" algn="l">
              <a:lnSpc>
                <a:spcPct val="100000"/>
              </a:lnSpc>
              <a:spcBef>
                <a:spcPts val="0"/>
              </a:spcBef>
              <a:spcAft>
                <a:spcPts val="0"/>
              </a:spcAft>
              <a:buNone/>
            </a:pPr>
            <a:r>
              <a:t/>
            </a:r>
            <a:endParaRPr sz="1200">
              <a:solidFill>
                <a:srgbClr val="FFFFFF"/>
              </a:solidFill>
            </a:endParaRPr>
          </a:p>
          <a:p>
            <a:pPr indent="-304800" lvl="0" marL="457200" rtl="0" algn="l">
              <a:lnSpc>
                <a:spcPct val="100000"/>
              </a:lnSpc>
              <a:spcBef>
                <a:spcPts val="0"/>
              </a:spcBef>
              <a:spcAft>
                <a:spcPts val="0"/>
              </a:spcAft>
              <a:buClr>
                <a:srgbClr val="FFFFFF"/>
              </a:buClr>
              <a:buSzPts val="1200"/>
              <a:buChar char="●"/>
            </a:pPr>
            <a:r>
              <a:rPr lang="en" sz="1200">
                <a:solidFill>
                  <a:srgbClr val="FFFFFF"/>
                </a:solidFill>
              </a:rPr>
              <a:t>Collected </a:t>
            </a:r>
            <a:r>
              <a:rPr b="1" lang="en" sz="1200">
                <a:solidFill>
                  <a:srgbClr val="FFFFFF"/>
                </a:solidFill>
              </a:rPr>
              <a:t>quantitative  data</a:t>
            </a:r>
            <a:r>
              <a:rPr lang="en" sz="1200">
                <a:solidFill>
                  <a:srgbClr val="FFFFFF"/>
                </a:solidFill>
              </a:rPr>
              <a:t> </a:t>
            </a:r>
            <a:r>
              <a:rPr lang="en" sz="1200">
                <a:solidFill>
                  <a:srgbClr val="D391FF"/>
                </a:solidFill>
              </a:rPr>
              <a:t>before</a:t>
            </a:r>
            <a:r>
              <a:rPr lang="en" sz="1200">
                <a:solidFill>
                  <a:srgbClr val="FFFFFF"/>
                </a:solidFill>
              </a:rPr>
              <a:t> and </a:t>
            </a:r>
            <a:r>
              <a:rPr lang="en" sz="1200">
                <a:solidFill>
                  <a:srgbClr val="FF9300"/>
                </a:solidFill>
              </a:rPr>
              <a:t>after</a:t>
            </a:r>
            <a:r>
              <a:rPr lang="en" sz="1200">
                <a:solidFill>
                  <a:srgbClr val="FFFFFF"/>
                </a:solidFill>
              </a:rPr>
              <a:t> to measure changes</a:t>
            </a:r>
            <a:endParaRPr sz="1200">
              <a:solidFill>
                <a:srgbClr val="FFFFFF"/>
              </a:solidFill>
            </a:endParaRPr>
          </a:p>
          <a:p>
            <a:pPr indent="0" lvl="0" marL="457200" rtl="0" algn="l">
              <a:lnSpc>
                <a:spcPct val="100000"/>
              </a:lnSpc>
              <a:spcBef>
                <a:spcPts val="0"/>
              </a:spcBef>
              <a:spcAft>
                <a:spcPts val="0"/>
              </a:spcAft>
              <a:buNone/>
            </a:pPr>
            <a:r>
              <a:t/>
            </a:r>
            <a:endParaRPr sz="1200">
              <a:solidFill>
                <a:srgbClr val="FFFFFF"/>
              </a:solidFill>
            </a:endParaRPr>
          </a:p>
          <a:p>
            <a:pPr indent="-304800" lvl="1" marL="914400" rtl="0" algn="l">
              <a:spcBef>
                <a:spcPts val="0"/>
              </a:spcBef>
              <a:spcAft>
                <a:spcPts val="0"/>
              </a:spcAft>
              <a:buClr>
                <a:srgbClr val="FFFFFF"/>
              </a:buClr>
              <a:buSzPts val="1200"/>
              <a:buAutoNum type="alphaLcPeriod"/>
            </a:pPr>
            <a:r>
              <a:rPr lang="en" sz="1200">
                <a:solidFill>
                  <a:srgbClr val="FFFFFF"/>
                </a:solidFill>
              </a:rPr>
              <a:t>Seashore Measurement of Musical Talents (Seashore) </a:t>
            </a:r>
            <a:endParaRPr sz="1200">
              <a:solidFill>
                <a:srgbClr val="FFFFFF"/>
              </a:solidFill>
            </a:endParaRPr>
          </a:p>
          <a:p>
            <a:pPr indent="-304800" lvl="2" marL="1371600" rtl="0" algn="l">
              <a:spcBef>
                <a:spcPts val="0"/>
              </a:spcBef>
              <a:spcAft>
                <a:spcPts val="0"/>
              </a:spcAft>
              <a:buClr>
                <a:srgbClr val="FFFFFF"/>
              </a:buClr>
              <a:buSzPts val="1200"/>
              <a:buAutoNum type="romanLcPeriod"/>
            </a:pPr>
            <a:r>
              <a:rPr lang="en" sz="1200">
                <a:solidFill>
                  <a:srgbClr val="FFFFFF"/>
                </a:solidFill>
              </a:rPr>
              <a:t>Objective measure of musical skills including pitch, loudness, rhythm, timbre, time, tonal memory</a:t>
            </a:r>
            <a:endParaRPr sz="1200">
              <a:solidFill>
                <a:srgbClr val="FFFFFF"/>
              </a:solidFill>
            </a:endParaRPr>
          </a:p>
          <a:p>
            <a:pPr indent="-304800" lvl="2" marL="1371600" rtl="0" algn="l">
              <a:spcBef>
                <a:spcPts val="0"/>
              </a:spcBef>
              <a:spcAft>
                <a:spcPts val="0"/>
              </a:spcAft>
              <a:buClr>
                <a:srgbClr val="FFFFFF"/>
              </a:buClr>
              <a:buSzPts val="1200"/>
              <a:buAutoNum type="romanLcPeriod"/>
            </a:pPr>
            <a:r>
              <a:rPr lang="en" sz="1200">
                <a:solidFill>
                  <a:srgbClr val="FFFFFF"/>
                </a:solidFill>
              </a:rPr>
              <a:t>Paired stimulus trials (i.e. same/different, louder/softer, etc.) =&gt; overall accuracy</a:t>
            </a:r>
            <a:endParaRPr sz="1200">
              <a:solidFill>
                <a:srgbClr val="FFFFFF"/>
              </a:solidFill>
            </a:endParaRPr>
          </a:p>
          <a:p>
            <a:pPr indent="-304800" lvl="1" marL="914400" rtl="0" algn="l">
              <a:lnSpc>
                <a:spcPct val="100000"/>
              </a:lnSpc>
              <a:spcBef>
                <a:spcPts val="0"/>
              </a:spcBef>
              <a:spcAft>
                <a:spcPts val="0"/>
              </a:spcAft>
              <a:buClr>
                <a:srgbClr val="FFFFFF"/>
              </a:buClr>
              <a:buSzPts val="1200"/>
              <a:buAutoNum type="alphaLcPeriod"/>
            </a:pPr>
            <a:r>
              <a:rPr lang="en" sz="1200">
                <a:solidFill>
                  <a:srgbClr val="FFFFFF"/>
                </a:solidFill>
              </a:rPr>
              <a:t>Betts Vividness of Imagery Scale (Betts) </a:t>
            </a:r>
            <a:endParaRPr sz="1200">
              <a:solidFill>
                <a:srgbClr val="FFFFFF"/>
              </a:solidFill>
            </a:endParaRPr>
          </a:p>
          <a:p>
            <a:pPr indent="-304800" lvl="2" marL="1371600" rtl="0" algn="l">
              <a:lnSpc>
                <a:spcPct val="100000"/>
              </a:lnSpc>
              <a:spcBef>
                <a:spcPts val="0"/>
              </a:spcBef>
              <a:spcAft>
                <a:spcPts val="0"/>
              </a:spcAft>
              <a:buClr>
                <a:srgbClr val="FFFFFF"/>
              </a:buClr>
              <a:buSzPts val="1200"/>
              <a:buAutoNum type="romanLcPeriod"/>
            </a:pPr>
            <a:r>
              <a:rPr lang="en" sz="1200">
                <a:solidFill>
                  <a:srgbClr val="FFFFFF"/>
                </a:solidFill>
              </a:rPr>
              <a:t>Targets </a:t>
            </a:r>
            <a:r>
              <a:rPr lang="en" sz="1200">
                <a:solidFill>
                  <a:srgbClr val="FFFFFF"/>
                </a:solidFill>
              </a:rPr>
              <a:t>visual, auditory, kinesthetic, and cutaneous (tactile) </a:t>
            </a:r>
            <a:r>
              <a:rPr lang="en" sz="1200">
                <a:solidFill>
                  <a:srgbClr val="FFFFFF"/>
                </a:solidFill>
              </a:rPr>
              <a:t>sensory modalities </a:t>
            </a:r>
            <a:endParaRPr sz="1200">
              <a:solidFill>
                <a:srgbClr val="FFFFFF"/>
              </a:solidFill>
            </a:endParaRPr>
          </a:p>
          <a:p>
            <a:pPr indent="-304800" lvl="2" marL="1371600" rtl="0" algn="l">
              <a:lnSpc>
                <a:spcPct val="100000"/>
              </a:lnSpc>
              <a:spcBef>
                <a:spcPts val="0"/>
              </a:spcBef>
              <a:spcAft>
                <a:spcPts val="0"/>
              </a:spcAft>
              <a:buClr>
                <a:srgbClr val="FFFFFF"/>
              </a:buClr>
              <a:buSzPts val="1200"/>
              <a:buAutoNum type="romanLcPeriod"/>
            </a:pPr>
            <a:r>
              <a:rPr lang="en" sz="1200">
                <a:solidFill>
                  <a:srgbClr val="FFFFFF"/>
                </a:solidFill>
              </a:rPr>
              <a:t>Subjective rating of vividness of imagery</a:t>
            </a:r>
            <a:endParaRPr sz="1200">
              <a:solidFill>
                <a:srgbClr val="FFFFFF"/>
              </a:solidFill>
            </a:endParaRPr>
          </a:p>
          <a:p>
            <a:pPr indent="-304800" lvl="1" marL="914400" rtl="0" algn="l">
              <a:lnSpc>
                <a:spcPct val="100000"/>
              </a:lnSpc>
              <a:spcBef>
                <a:spcPts val="0"/>
              </a:spcBef>
              <a:spcAft>
                <a:spcPts val="0"/>
              </a:spcAft>
              <a:buClr>
                <a:srgbClr val="FFFFFF"/>
              </a:buClr>
              <a:buSzPts val="1200"/>
              <a:buAutoNum type="alphaLcPeriod"/>
            </a:pPr>
            <a:r>
              <a:rPr lang="en" sz="1200">
                <a:solidFill>
                  <a:srgbClr val="FFFFFF"/>
                </a:solidFill>
              </a:rPr>
              <a:t>Paper EEG recording</a:t>
            </a:r>
            <a:endParaRPr sz="1200">
              <a:solidFill>
                <a:srgbClr val="FFFFFF"/>
              </a:solidFill>
            </a:endParaRPr>
          </a:p>
          <a:p>
            <a:pPr indent="-304800" lvl="2" marL="1371600" rtl="0" algn="l">
              <a:lnSpc>
                <a:spcPct val="100000"/>
              </a:lnSpc>
              <a:spcBef>
                <a:spcPts val="0"/>
              </a:spcBef>
              <a:spcAft>
                <a:spcPts val="0"/>
              </a:spcAft>
              <a:buClr>
                <a:srgbClr val="FFFFFF"/>
              </a:buClr>
              <a:buSzPts val="1200"/>
              <a:buAutoNum type="romanLcPeriod"/>
            </a:pPr>
            <a:r>
              <a:rPr lang="en" sz="1200">
                <a:solidFill>
                  <a:srgbClr val="FFFFFF"/>
                </a:solidFill>
              </a:rPr>
              <a:t>Hypothesized that </a:t>
            </a:r>
            <a:r>
              <a:rPr lang="en" sz="1200">
                <a:solidFill>
                  <a:schemeClr val="accent5"/>
                </a:solidFill>
              </a:rPr>
              <a:t>alpha waves</a:t>
            </a:r>
            <a:r>
              <a:rPr lang="en" sz="1200">
                <a:solidFill>
                  <a:srgbClr val="FFFFFF"/>
                </a:solidFill>
              </a:rPr>
              <a:t>, would increase in amplitude, duration, and that it would vary by condition</a:t>
            </a:r>
            <a:endParaRPr sz="1200">
              <a:solidFill>
                <a:srgbClr val="FFFFFF"/>
              </a:solidFill>
            </a:endParaRPr>
          </a:p>
          <a:p>
            <a:pPr indent="-304800" lvl="2" marL="1371600" rtl="0" algn="l">
              <a:spcBef>
                <a:spcPts val="0"/>
              </a:spcBef>
              <a:spcAft>
                <a:spcPts val="0"/>
              </a:spcAft>
              <a:buClr>
                <a:srgbClr val="FFFFFF"/>
              </a:buClr>
              <a:buSzPts val="1200"/>
              <a:buAutoNum type="romanLcPeriod"/>
            </a:pPr>
            <a:r>
              <a:rPr lang="en" sz="1200">
                <a:solidFill>
                  <a:schemeClr val="dk1"/>
                </a:solidFill>
              </a:rPr>
              <a:t>Conditions: eyes closed, open, math, music - incomplete and inconsistent</a:t>
            </a:r>
            <a:endParaRPr sz="1200">
              <a:solidFill>
                <a:srgbClr val="FFFFFF"/>
              </a:solidFill>
            </a:endParaRPr>
          </a:p>
          <a:p>
            <a:pPr indent="-304800" lvl="0" marL="457200" rtl="0" algn="l">
              <a:spcBef>
                <a:spcPts val="0"/>
              </a:spcBef>
              <a:spcAft>
                <a:spcPts val="0"/>
              </a:spcAft>
              <a:buClr>
                <a:srgbClr val="FFFFFF"/>
              </a:buClr>
              <a:buSzPts val="1200"/>
              <a:buChar char="●"/>
            </a:pPr>
            <a:r>
              <a:rPr lang="en" sz="1200">
                <a:solidFill>
                  <a:srgbClr val="FFFFFF"/>
                </a:solidFill>
              </a:rPr>
              <a:t>Oliveros never received funding for analysis!</a:t>
            </a:r>
            <a:endParaRPr sz="1200">
              <a:solidFill>
                <a:srgbClr val="FFFFFF"/>
              </a:solidFill>
            </a:endParaRPr>
          </a:p>
          <a:p>
            <a:pPr indent="0" lvl="0" marL="0" rtl="0" algn="l">
              <a:spcBef>
                <a:spcPts val="0"/>
              </a:spcBef>
              <a:spcAft>
                <a:spcPts val="0"/>
              </a:spcAft>
              <a:buNone/>
            </a:pPr>
            <a:r>
              <a:t/>
            </a:r>
            <a:endParaRPr/>
          </a:p>
        </p:txBody>
      </p:sp>
      <p:pic>
        <p:nvPicPr>
          <p:cNvPr id="99" name="Google Shape;99;p18"/>
          <p:cNvPicPr preferRelativeResize="0"/>
          <p:nvPr/>
        </p:nvPicPr>
        <p:blipFill rotWithShape="1">
          <a:blip r:embed="rId3">
            <a:alphaModFix/>
          </a:blip>
          <a:srcRect b="0" l="0" r="32998" t="0"/>
          <a:stretch/>
        </p:blipFill>
        <p:spPr>
          <a:xfrm>
            <a:off x="6751000" y="3444052"/>
            <a:ext cx="2399227" cy="1699447"/>
          </a:xfrm>
          <a:prstGeom prst="rect">
            <a:avLst/>
          </a:prstGeom>
          <a:noFill/>
          <a:ln>
            <a:noFill/>
          </a:ln>
        </p:spPr>
      </p:pic>
      <p:pic>
        <p:nvPicPr>
          <p:cNvPr id="100" name="Google Shape;100;p18"/>
          <p:cNvPicPr preferRelativeResize="0"/>
          <p:nvPr/>
        </p:nvPicPr>
        <p:blipFill>
          <a:blip r:embed="rId4">
            <a:alphaModFix/>
          </a:blip>
          <a:stretch>
            <a:fillRect/>
          </a:stretch>
        </p:blipFill>
        <p:spPr>
          <a:xfrm>
            <a:off x="6751000" y="0"/>
            <a:ext cx="2399225" cy="1929950"/>
          </a:xfrm>
          <a:prstGeom prst="rect">
            <a:avLst/>
          </a:prstGeom>
          <a:noFill/>
          <a:ln>
            <a:noFill/>
          </a:ln>
        </p:spPr>
      </p:pic>
      <p:sp>
        <p:nvSpPr>
          <p:cNvPr id="101" name="Google Shape;101;p18"/>
          <p:cNvSpPr txBox="1"/>
          <p:nvPr/>
        </p:nvSpPr>
        <p:spPr>
          <a:xfrm>
            <a:off x="3463200" y="583175"/>
            <a:ext cx="2217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5"/>
                </a:solidFill>
              </a:rPr>
              <a:t>Meditation Project (1973)</a:t>
            </a:r>
            <a:endParaRPr>
              <a:solidFill>
                <a:schemeClr val="accent5"/>
              </a:solidFill>
            </a:endParaRPr>
          </a:p>
          <a:p>
            <a:pPr indent="0" lvl="0" marL="0" rtl="0" algn="ctr">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idx="1" type="subTitle"/>
          </p:nvPr>
        </p:nvSpPr>
        <p:spPr>
          <a:xfrm>
            <a:off x="311700" y="987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accent5"/>
                </a:solidFill>
              </a:rPr>
              <a:t>Aims</a:t>
            </a:r>
            <a:endParaRPr>
              <a:solidFill>
                <a:schemeClr val="accent5"/>
              </a:solidFill>
            </a:endParaRPr>
          </a:p>
        </p:txBody>
      </p:sp>
      <p:sp>
        <p:nvSpPr>
          <p:cNvPr id="107" name="Google Shape;107;p19"/>
          <p:cNvSpPr txBox="1"/>
          <p:nvPr/>
        </p:nvSpPr>
        <p:spPr>
          <a:xfrm>
            <a:off x="690450" y="1568925"/>
            <a:ext cx="7763100" cy="16932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FFFFFF"/>
              </a:buClr>
              <a:buSzPts val="1200"/>
              <a:buAutoNum type="arabicPeriod"/>
            </a:pPr>
            <a:r>
              <a:rPr lang="en" sz="1200">
                <a:solidFill>
                  <a:srgbClr val="FFFFFF"/>
                </a:solidFill>
              </a:rPr>
              <a:t>Analyze participants’ data to understand if the class </a:t>
            </a:r>
            <a:endParaRPr sz="1200">
              <a:solidFill>
                <a:srgbClr val="FFFFFF"/>
              </a:solidFill>
            </a:endParaRPr>
          </a:p>
          <a:p>
            <a:pPr indent="-304800" lvl="1" marL="914400" rtl="0" algn="l">
              <a:lnSpc>
                <a:spcPct val="100000"/>
              </a:lnSpc>
              <a:spcBef>
                <a:spcPts val="0"/>
              </a:spcBef>
              <a:spcAft>
                <a:spcPts val="0"/>
              </a:spcAft>
              <a:buClr>
                <a:srgbClr val="FFFFFF"/>
              </a:buClr>
              <a:buSzPts val="1200"/>
              <a:buAutoNum type="alphaLcPeriod"/>
            </a:pPr>
            <a:r>
              <a:rPr lang="en" sz="1200">
                <a:solidFill>
                  <a:srgbClr val="FFFFFF"/>
                </a:solidFill>
              </a:rPr>
              <a:t>improved musicianship and creativity</a:t>
            </a:r>
            <a:endParaRPr sz="1200">
              <a:solidFill>
                <a:srgbClr val="FFFFFF"/>
              </a:solidFill>
            </a:endParaRPr>
          </a:p>
          <a:p>
            <a:pPr indent="-304800" lvl="1" marL="914400" rtl="0" algn="l">
              <a:spcBef>
                <a:spcPts val="0"/>
              </a:spcBef>
              <a:spcAft>
                <a:spcPts val="0"/>
              </a:spcAft>
              <a:buClr>
                <a:srgbClr val="FFFFFF"/>
              </a:buClr>
              <a:buSzPts val="1200"/>
              <a:buAutoNum type="alphaLcPeriod"/>
            </a:pPr>
            <a:r>
              <a:rPr lang="en" sz="1200">
                <a:solidFill>
                  <a:srgbClr val="FFFFFF"/>
                </a:solidFill>
              </a:rPr>
              <a:t>increased neural alpha power oscillations</a:t>
            </a:r>
            <a:endParaRPr sz="1200">
              <a:solidFill>
                <a:srgbClr val="FFFFFF"/>
              </a:solidFill>
            </a:endParaRPr>
          </a:p>
          <a:p>
            <a:pPr indent="0" lvl="0" marL="914400" rtl="0" algn="l">
              <a:lnSpc>
                <a:spcPct val="100000"/>
              </a:lnSpc>
              <a:spcBef>
                <a:spcPts val="0"/>
              </a:spcBef>
              <a:spcAft>
                <a:spcPts val="0"/>
              </a:spcAft>
              <a:buNone/>
            </a:pPr>
            <a:r>
              <a:t/>
            </a:r>
            <a:endParaRPr sz="1200">
              <a:solidFill>
                <a:srgbClr val="FFFFFF"/>
              </a:solidFill>
            </a:endParaRPr>
          </a:p>
          <a:p>
            <a:pPr indent="-304800" lvl="0" marL="457200" rtl="0" algn="l">
              <a:lnSpc>
                <a:spcPct val="100000"/>
              </a:lnSpc>
              <a:spcBef>
                <a:spcPts val="0"/>
              </a:spcBef>
              <a:spcAft>
                <a:spcPts val="0"/>
              </a:spcAft>
              <a:buClr>
                <a:srgbClr val="FFFFFF"/>
              </a:buClr>
              <a:buSzPts val="1200"/>
              <a:buAutoNum type="arabicPeriod"/>
            </a:pPr>
            <a:r>
              <a:rPr lang="en" sz="1200">
                <a:solidFill>
                  <a:srgbClr val="FFFFFF"/>
                </a:solidFill>
              </a:rPr>
              <a:t>Review literature to examine how Oliveros’ hypotheses </a:t>
            </a:r>
            <a:endParaRPr sz="1200">
              <a:solidFill>
                <a:srgbClr val="FFFFFF"/>
              </a:solidFill>
            </a:endParaRPr>
          </a:p>
          <a:p>
            <a:pPr indent="-304800" lvl="1" marL="914400" rtl="0" algn="l">
              <a:lnSpc>
                <a:spcPct val="100000"/>
              </a:lnSpc>
              <a:spcBef>
                <a:spcPts val="0"/>
              </a:spcBef>
              <a:spcAft>
                <a:spcPts val="0"/>
              </a:spcAft>
              <a:buClr>
                <a:srgbClr val="FFFFFF"/>
              </a:buClr>
              <a:buSzPts val="1200"/>
              <a:buAutoNum type="alphaLcPeriod"/>
            </a:pPr>
            <a:r>
              <a:rPr lang="en" sz="1200">
                <a:solidFill>
                  <a:srgbClr val="FFFFFF"/>
                </a:solidFill>
              </a:rPr>
              <a:t>are motivated by research in the 1960s/70s</a:t>
            </a:r>
            <a:endParaRPr sz="1200">
              <a:solidFill>
                <a:srgbClr val="FFFFFF"/>
              </a:solidFill>
            </a:endParaRPr>
          </a:p>
          <a:p>
            <a:pPr indent="-304800" lvl="1" marL="914400" rtl="0" algn="l">
              <a:lnSpc>
                <a:spcPct val="100000"/>
              </a:lnSpc>
              <a:spcBef>
                <a:spcPts val="0"/>
              </a:spcBef>
              <a:spcAft>
                <a:spcPts val="0"/>
              </a:spcAft>
              <a:buClr>
                <a:srgbClr val="FFFFFF"/>
              </a:buClr>
              <a:buSzPts val="1200"/>
              <a:buAutoNum type="alphaLcPeriod"/>
            </a:pPr>
            <a:r>
              <a:rPr lang="en" sz="1200">
                <a:solidFill>
                  <a:srgbClr val="FFFFFF"/>
                </a:solidFill>
              </a:rPr>
              <a:t>intersect</a:t>
            </a:r>
            <a:r>
              <a:rPr lang="en" sz="1200">
                <a:solidFill>
                  <a:srgbClr val="FFFFFF"/>
                </a:solidFill>
              </a:rPr>
              <a:t> with recent findings in meditation, neurophysiology, and music</a:t>
            </a:r>
            <a:endParaRPr sz="1200">
              <a:solidFill>
                <a:srgbClr val="FFFFFF"/>
              </a:solidFill>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idx="1" type="subTitle"/>
          </p:nvPr>
        </p:nvSpPr>
        <p:spPr>
          <a:xfrm>
            <a:off x="311700" y="987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accent5"/>
                </a:solidFill>
              </a:rPr>
              <a:t>Methods</a:t>
            </a:r>
            <a:endParaRPr>
              <a:solidFill>
                <a:schemeClr val="accent5"/>
              </a:solidFill>
            </a:endParaRPr>
          </a:p>
        </p:txBody>
      </p:sp>
      <p:sp>
        <p:nvSpPr>
          <p:cNvPr id="113" name="Google Shape;113;p20"/>
          <p:cNvSpPr txBox="1"/>
          <p:nvPr/>
        </p:nvSpPr>
        <p:spPr>
          <a:xfrm>
            <a:off x="311700" y="891325"/>
            <a:ext cx="5748300" cy="344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accent5"/>
              </a:solidFill>
            </a:endParaRPr>
          </a:p>
          <a:p>
            <a:pPr indent="0" lvl="0" marL="0" rtl="0" algn="l">
              <a:spcBef>
                <a:spcPts val="0"/>
              </a:spcBef>
              <a:spcAft>
                <a:spcPts val="0"/>
              </a:spcAft>
              <a:buNone/>
            </a:pPr>
            <a:r>
              <a:t/>
            </a:r>
            <a:endParaRPr sz="1600">
              <a:solidFill>
                <a:schemeClr val="lt2"/>
              </a:solidFill>
            </a:endParaRPr>
          </a:p>
          <a:p>
            <a:pPr indent="-304800" lvl="0" marL="457200" rtl="0" algn="l">
              <a:spcBef>
                <a:spcPts val="0"/>
              </a:spcBef>
              <a:spcAft>
                <a:spcPts val="0"/>
              </a:spcAft>
              <a:buClr>
                <a:srgbClr val="FFFFFF"/>
              </a:buClr>
              <a:buSzPts val="1200"/>
              <a:buChar char="●"/>
            </a:pPr>
            <a:r>
              <a:rPr lang="en" sz="1200">
                <a:solidFill>
                  <a:srgbClr val="FFFFFF"/>
                </a:solidFill>
              </a:rPr>
              <a:t>We asked UCSD special collections to produce high resolution scans of:</a:t>
            </a:r>
            <a:endParaRPr sz="1200">
              <a:solidFill>
                <a:srgbClr val="FFFFFF"/>
              </a:solidFill>
            </a:endParaRPr>
          </a:p>
          <a:p>
            <a:pPr indent="-304800" lvl="1" marL="914400" rtl="0" algn="l">
              <a:spcBef>
                <a:spcPts val="0"/>
              </a:spcBef>
              <a:spcAft>
                <a:spcPts val="0"/>
              </a:spcAft>
              <a:buClr>
                <a:srgbClr val="FFFFFF"/>
              </a:buClr>
              <a:buSzPts val="1200"/>
              <a:buAutoNum type="alphaLcPeriod"/>
            </a:pPr>
            <a:r>
              <a:rPr lang="en" sz="1200">
                <a:solidFill>
                  <a:srgbClr val="FFFFFF"/>
                </a:solidFill>
              </a:rPr>
              <a:t>Behavioral </a:t>
            </a:r>
            <a:endParaRPr sz="1200">
              <a:solidFill>
                <a:srgbClr val="FFFFFF"/>
              </a:solidFill>
            </a:endParaRPr>
          </a:p>
          <a:p>
            <a:pPr indent="-304800" lvl="2" marL="1371600" rtl="0" algn="l">
              <a:spcBef>
                <a:spcPts val="0"/>
              </a:spcBef>
              <a:spcAft>
                <a:spcPts val="0"/>
              </a:spcAft>
              <a:buClr>
                <a:srgbClr val="FFFFFF"/>
              </a:buClr>
              <a:buSzPts val="1200"/>
              <a:buAutoNum type="romanLcPeriod"/>
            </a:pPr>
            <a:r>
              <a:rPr lang="en" sz="1200">
                <a:solidFill>
                  <a:srgbClr val="FFFFFF"/>
                </a:solidFill>
              </a:rPr>
              <a:t>Seashore </a:t>
            </a:r>
            <a:endParaRPr sz="1200">
              <a:solidFill>
                <a:srgbClr val="FFFFFF"/>
              </a:solidFill>
            </a:endParaRPr>
          </a:p>
          <a:p>
            <a:pPr indent="-304800" lvl="3" marL="1828800" rtl="0" algn="l">
              <a:spcBef>
                <a:spcPts val="0"/>
              </a:spcBef>
              <a:spcAft>
                <a:spcPts val="0"/>
              </a:spcAft>
              <a:buClr>
                <a:srgbClr val="FFFFFF"/>
              </a:buClr>
              <a:buSzPts val="1200"/>
              <a:buAutoNum type="arabicPeriod"/>
            </a:pPr>
            <a:r>
              <a:rPr lang="en" sz="1200">
                <a:solidFill>
                  <a:srgbClr val="FFFFFF"/>
                </a:solidFill>
              </a:rPr>
              <a:t>16 participants</a:t>
            </a:r>
            <a:endParaRPr sz="1200">
              <a:solidFill>
                <a:srgbClr val="FFFFFF"/>
              </a:solidFill>
            </a:endParaRPr>
          </a:p>
          <a:p>
            <a:pPr indent="-304800" lvl="2" marL="1371600" rtl="0" algn="l">
              <a:spcBef>
                <a:spcPts val="0"/>
              </a:spcBef>
              <a:spcAft>
                <a:spcPts val="0"/>
              </a:spcAft>
              <a:buClr>
                <a:srgbClr val="FFFFFF"/>
              </a:buClr>
              <a:buSzPts val="1200"/>
              <a:buAutoNum type="romanLcPeriod"/>
            </a:pPr>
            <a:r>
              <a:rPr lang="en" sz="1200">
                <a:solidFill>
                  <a:srgbClr val="FFFFFF"/>
                </a:solidFill>
              </a:rPr>
              <a:t>Betts </a:t>
            </a:r>
            <a:endParaRPr sz="1200">
              <a:solidFill>
                <a:srgbClr val="FFFFFF"/>
              </a:solidFill>
            </a:endParaRPr>
          </a:p>
          <a:p>
            <a:pPr indent="-304800" lvl="3" marL="1828800" rtl="0" algn="l">
              <a:spcBef>
                <a:spcPts val="0"/>
              </a:spcBef>
              <a:spcAft>
                <a:spcPts val="0"/>
              </a:spcAft>
              <a:buClr>
                <a:srgbClr val="FFFFFF"/>
              </a:buClr>
              <a:buSzPts val="1200"/>
              <a:buAutoNum type="arabicPeriod"/>
            </a:pPr>
            <a:r>
              <a:rPr lang="en" sz="1200">
                <a:solidFill>
                  <a:srgbClr val="FFFFFF"/>
                </a:solidFill>
              </a:rPr>
              <a:t>16 participants</a:t>
            </a:r>
            <a:endParaRPr sz="1200">
              <a:solidFill>
                <a:srgbClr val="FFFFFF"/>
              </a:solidFill>
            </a:endParaRPr>
          </a:p>
          <a:p>
            <a:pPr indent="-304800" lvl="1" marL="914400" rtl="0" algn="l">
              <a:spcBef>
                <a:spcPts val="0"/>
              </a:spcBef>
              <a:spcAft>
                <a:spcPts val="0"/>
              </a:spcAft>
              <a:buClr>
                <a:srgbClr val="FFFFFF"/>
              </a:buClr>
              <a:buSzPts val="1200"/>
              <a:buAutoNum type="alphaLcPeriod"/>
            </a:pPr>
            <a:r>
              <a:rPr lang="en" sz="1200">
                <a:solidFill>
                  <a:srgbClr val="FFFFFF"/>
                </a:solidFill>
              </a:rPr>
              <a:t>EEG </a:t>
            </a:r>
            <a:endParaRPr sz="1200">
              <a:solidFill>
                <a:srgbClr val="FFFFFF"/>
              </a:solidFill>
            </a:endParaRPr>
          </a:p>
          <a:p>
            <a:pPr indent="-304800" lvl="2" marL="1371600" rtl="0" algn="l">
              <a:spcBef>
                <a:spcPts val="0"/>
              </a:spcBef>
              <a:spcAft>
                <a:spcPts val="0"/>
              </a:spcAft>
              <a:buClr>
                <a:srgbClr val="FFFFFF"/>
              </a:buClr>
              <a:buSzPts val="1200"/>
              <a:buAutoNum type="romanLcPeriod"/>
            </a:pPr>
            <a:r>
              <a:rPr lang="en" sz="1200">
                <a:solidFill>
                  <a:srgbClr val="FFFFFF"/>
                </a:solidFill>
              </a:rPr>
              <a:t>640 pages of high resolution scans</a:t>
            </a:r>
            <a:endParaRPr sz="1200">
              <a:solidFill>
                <a:srgbClr val="FFFFFF"/>
              </a:solidFill>
            </a:endParaRPr>
          </a:p>
          <a:p>
            <a:pPr indent="-304800" lvl="3" marL="1828800" rtl="0" algn="l">
              <a:spcBef>
                <a:spcPts val="0"/>
              </a:spcBef>
              <a:spcAft>
                <a:spcPts val="0"/>
              </a:spcAft>
              <a:buClr>
                <a:srgbClr val="FFFFFF"/>
              </a:buClr>
              <a:buSzPts val="1200"/>
              <a:buAutoNum type="arabicPeriod"/>
            </a:pPr>
            <a:r>
              <a:rPr lang="en" sz="1200">
                <a:solidFill>
                  <a:srgbClr val="FFFFFF"/>
                </a:solidFill>
              </a:rPr>
              <a:t>11 participants with </a:t>
            </a:r>
            <a:r>
              <a:rPr lang="en" sz="1200">
                <a:solidFill>
                  <a:schemeClr val="accent1"/>
                </a:solidFill>
              </a:rPr>
              <a:t>before</a:t>
            </a:r>
            <a:r>
              <a:rPr lang="en" sz="1200">
                <a:solidFill>
                  <a:srgbClr val="FFFFFF"/>
                </a:solidFill>
              </a:rPr>
              <a:t> and </a:t>
            </a:r>
            <a:r>
              <a:rPr lang="en" sz="1200">
                <a:solidFill>
                  <a:schemeClr val="accent4"/>
                </a:solidFill>
              </a:rPr>
              <a:t>after</a:t>
            </a:r>
            <a:r>
              <a:rPr lang="en" sz="1200">
                <a:solidFill>
                  <a:srgbClr val="FFFFFF"/>
                </a:solidFill>
              </a:rPr>
              <a:t> data</a:t>
            </a:r>
            <a:endParaRPr sz="1200">
              <a:solidFill>
                <a:srgbClr val="FFFFFF"/>
              </a:solidFill>
            </a:endParaRPr>
          </a:p>
          <a:p>
            <a:pPr indent="-304800" lvl="3" marL="1828800" rtl="0" algn="l">
              <a:spcBef>
                <a:spcPts val="0"/>
              </a:spcBef>
              <a:spcAft>
                <a:spcPts val="0"/>
              </a:spcAft>
              <a:buClr>
                <a:srgbClr val="FFFFFF"/>
              </a:buClr>
              <a:buSzPts val="1200"/>
              <a:buAutoNum type="arabicPeriod"/>
            </a:pPr>
            <a:r>
              <a:rPr lang="en" sz="1200">
                <a:solidFill>
                  <a:srgbClr val="FFFFFF"/>
                </a:solidFill>
              </a:rPr>
              <a:t>6 participants with only </a:t>
            </a:r>
            <a:r>
              <a:rPr lang="en" sz="1200">
                <a:solidFill>
                  <a:schemeClr val="accent1"/>
                </a:solidFill>
              </a:rPr>
              <a:t>before </a:t>
            </a:r>
            <a:endParaRPr sz="1200">
              <a:solidFill>
                <a:schemeClr val="accent2"/>
              </a:solidFill>
            </a:endParaRPr>
          </a:p>
          <a:p>
            <a:pPr indent="-304800" lvl="3" marL="1828800" rtl="0" algn="l">
              <a:spcBef>
                <a:spcPts val="0"/>
              </a:spcBef>
              <a:spcAft>
                <a:spcPts val="0"/>
              </a:spcAft>
              <a:buClr>
                <a:schemeClr val="accent2"/>
              </a:buClr>
              <a:buSzPts val="1200"/>
              <a:buAutoNum type="arabicPeriod"/>
            </a:pPr>
            <a:r>
              <a:rPr lang="en" sz="1200">
                <a:solidFill>
                  <a:schemeClr val="accent2"/>
                </a:solidFill>
              </a:rPr>
              <a:t>2 participants with only </a:t>
            </a:r>
            <a:r>
              <a:rPr lang="en" sz="1200">
                <a:solidFill>
                  <a:schemeClr val="accent4"/>
                </a:solidFill>
              </a:rPr>
              <a:t>after</a:t>
            </a:r>
            <a:r>
              <a:rPr lang="en" sz="1200">
                <a:solidFill>
                  <a:schemeClr val="accent2"/>
                </a:solidFill>
              </a:rPr>
              <a:t> </a:t>
            </a:r>
            <a:endParaRPr sz="1200">
              <a:solidFill>
                <a:schemeClr val="accent2"/>
              </a:solidFill>
            </a:endParaRPr>
          </a:p>
          <a:p>
            <a:pPr indent="-304800" lvl="3" marL="1828800" rtl="0" algn="l">
              <a:spcBef>
                <a:spcPts val="0"/>
              </a:spcBef>
              <a:spcAft>
                <a:spcPts val="0"/>
              </a:spcAft>
              <a:buClr>
                <a:schemeClr val="accent2"/>
              </a:buClr>
              <a:buSzPts val="1200"/>
              <a:buAutoNum type="arabicPeriod"/>
            </a:pPr>
            <a:r>
              <a:rPr lang="en" sz="1200">
                <a:solidFill>
                  <a:schemeClr val="accent2"/>
                </a:solidFill>
              </a:rPr>
              <a:t>Recorded at 2 occipital electrode sites </a:t>
            </a:r>
            <a:endParaRPr sz="1200">
              <a:solidFill>
                <a:schemeClr val="accent2"/>
              </a:solidFill>
            </a:endParaRPr>
          </a:p>
          <a:p>
            <a:pPr indent="-304800" lvl="4" marL="2286000" rtl="0" algn="l">
              <a:spcBef>
                <a:spcPts val="0"/>
              </a:spcBef>
              <a:spcAft>
                <a:spcPts val="0"/>
              </a:spcAft>
              <a:buClr>
                <a:schemeClr val="accent2"/>
              </a:buClr>
              <a:buSzPts val="1200"/>
              <a:buAutoNum type="alphaLcPeriod"/>
            </a:pPr>
            <a:r>
              <a:rPr lang="en" sz="1200">
                <a:solidFill>
                  <a:schemeClr val="accent2"/>
                </a:solidFill>
              </a:rPr>
              <a:t>(O1, O2)</a:t>
            </a:r>
            <a:endParaRPr sz="1200">
              <a:solidFill>
                <a:schemeClr val="accent2"/>
              </a:solidFill>
            </a:endParaRPr>
          </a:p>
          <a:p>
            <a:pPr indent="-304800" lvl="1" marL="914400" rtl="0" algn="l">
              <a:spcBef>
                <a:spcPts val="0"/>
              </a:spcBef>
              <a:spcAft>
                <a:spcPts val="0"/>
              </a:spcAft>
              <a:buClr>
                <a:schemeClr val="accent2"/>
              </a:buClr>
              <a:buSzPts val="1200"/>
              <a:buAutoNum type="alphaLcPeriod"/>
            </a:pPr>
            <a:r>
              <a:rPr lang="en" sz="1200">
                <a:solidFill>
                  <a:schemeClr val="accent2"/>
                </a:solidFill>
              </a:rPr>
              <a:t>Diaries from 7 participants</a:t>
            </a:r>
            <a:endParaRPr sz="1200">
              <a:solidFill>
                <a:srgbClr val="FFFFFF"/>
              </a:solidFill>
            </a:endParaRPr>
          </a:p>
          <a:p>
            <a:pPr indent="0" lvl="0" marL="0" rtl="0" algn="l">
              <a:spcBef>
                <a:spcPts val="0"/>
              </a:spcBef>
              <a:spcAft>
                <a:spcPts val="0"/>
              </a:spcAft>
              <a:buNone/>
            </a:pPr>
            <a:r>
              <a:t/>
            </a:r>
            <a:endParaRPr/>
          </a:p>
        </p:txBody>
      </p:sp>
      <p:pic>
        <p:nvPicPr>
          <p:cNvPr id="114" name="Google Shape;114;p20"/>
          <p:cNvPicPr preferRelativeResize="0"/>
          <p:nvPr/>
        </p:nvPicPr>
        <p:blipFill>
          <a:blip r:embed="rId3">
            <a:alphaModFix/>
          </a:blip>
          <a:stretch>
            <a:fillRect/>
          </a:stretch>
        </p:blipFill>
        <p:spPr>
          <a:xfrm>
            <a:off x="6430148" y="233600"/>
            <a:ext cx="2465100" cy="2775526"/>
          </a:xfrm>
          <a:prstGeom prst="rect">
            <a:avLst/>
          </a:prstGeom>
          <a:noFill/>
          <a:ln>
            <a:noFill/>
          </a:ln>
        </p:spPr>
      </p:pic>
      <p:sp>
        <p:nvSpPr>
          <p:cNvPr id="115" name="Google Shape;115;p20"/>
          <p:cNvSpPr txBox="1"/>
          <p:nvPr/>
        </p:nvSpPr>
        <p:spPr>
          <a:xfrm>
            <a:off x="3463200" y="583175"/>
            <a:ext cx="2217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5"/>
                </a:solidFill>
              </a:rPr>
              <a:t>Meditation Project (1973)</a:t>
            </a:r>
            <a:endParaRPr>
              <a:solidFill>
                <a:schemeClr val="accent5"/>
              </a:solidFill>
            </a:endParaRPr>
          </a:p>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idx="1" type="subTitle"/>
          </p:nvPr>
        </p:nvSpPr>
        <p:spPr>
          <a:xfrm>
            <a:off x="311700" y="987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accent5"/>
                </a:solidFill>
              </a:rPr>
              <a:t>Methods</a:t>
            </a:r>
            <a:endParaRPr>
              <a:solidFill>
                <a:schemeClr val="accent5"/>
              </a:solidFill>
            </a:endParaRPr>
          </a:p>
        </p:txBody>
      </p:sp>
      <p:sp>
        <p:nvSpPr>
          <p:cNvPr id="121" name="Google Shape;121;p21"/>
          <p:cNvSpPr txBox="1"/>
          <p:nvPr/>
        </p:nvSpPr>
        <p:spPr>
          <a:xfrm>
            <a:off x="311700" y="891325"/>
            <a:ext cx="5687700" cy="344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accent5"/>
              </a:solidFill>
            </a:endParaRPr>
          </a:p>
          <a:p>
            <a:pPr indent="0" lvl="0" marL="0" rtl="0" algn="l">
              <a:spcBef>
                <a:spcPts val="0"/>
              </a:spcBef>
              <a:spcAft>
                <a:spcPts val="0"/>
              </a:spcAft>
              <a:buNone/>
            </a:pPr>
            <a:r>
              <a:t/>
            </a:r>
            <a:endParaRPr sz="1600">
              <a:solidFill>
                <a:schemeClr val="lt2"/>
              </a:solidFill>
            </a:endParaRPr>
          </a:p>
          <a:p>
            <a:pPr indent="-304800" lvl="0" marL="457200" rtl="0" algn="l">
              <a:spcBef>
                <a:spcPts val="0"/>
              </a:spcBef>
              <a:spcAft>
                <a:spcPts val="0"/>
              </a:spcAft>
              <a:buClr>
                <a:srgbClr val="FFFFFF"/>
              </a:buClr>
              <a:buSzPts val="1200"/>
              <a:buChar char="●"/>
            </a:pPr>
            <a:r>
              <a:rPr lang="en" sz="1200">
                <a:solidFill>
                  <a:schemeClr val="dk1"/>
                </a:solidFill>
              </a:rPr>
              <a:t>We asked UCSD special collections to produce high resolution scans of:</a:t>
            </a:r>
            <a:endParaRPr sz="1200">
              <a:solidFill>
                <a:srgbClr val="FFFFFF"/>
              </a:solidFill>
            </a:endParaRPr>
          </a:p>
          <a:p>
            <a:pPr indent="-304800" lvl="1" marL="914400" rtl="0" algn="l">
              <a:spcBef>
                <a:spcPts val="0"/>
              </a:spcBef>
              <a:spcAft>
                <a:spcPts val="0"/>
              </a:spcAft>
              <a:buClr>
                <a:srgbClr val="FFFFFF"/>
              </a:buClr>
              <a:buSzPts val="1200"/>
              <a:buAutoNum type="alphaLcPeriod"/>
            </a:pPr>
            <a:r>
              <a:rPr lang="en" sz="1200">
                <a:solidFill>
                  <a:srgbClr val="FFFFFF"/>
                </a:solidFill>
              </a:rPr>
              <a:t>Behavioral </a:t>
            </a:r>
            <a:endParaRPr sz="1200">
              <a:solidFill>
                <a:srgbClr val="FFFFFF"/>
              </a:solidFill>
            </a:endParaRPr>
          </a:p>
          <a:p>
            <a:pPr indent="-304800" lvl="2" marL="1371600" rtl="0" algn="l">
              <a:spcBef>
                <a:spcPts val="0"/>
              </a:spcBef>
              <a:spcAft>
                <a:spcPts val="0"/>
              </a:spcAft>
              <a:buClr>
                <a:srgbClr val="FFFFFF"/>
              </a:buClr>
              <a:buSzPts val="1200"/>
              <a:buAutoNum type="romanLcPeriod"/>
            </a:pPr>
            <a:r>
              <a:rPr lang="en" sz="1200">
                <a:solidFill>
                  <a:srgbClr val="FFFFFF"/>
                </a:solidFill>
              </a:rPr>
              <a:t>Seashore </a:t>
            </a:r>
            <a:endParaRPr sz="1200">
              <a:solidFill>
                <a:srgbClr val="FFFFFF"/>
              </a:solidFill>
            </a:endParaRPr>
          </a:p>
          <a:p>
            <a:pPr indent="-304800" lvl="3" marL="1828800" rtl="0" algn="l">
              <a:spcBef>
                <a:spcPts val="0"/>
              </a:spcBef>
              <a:spcAft>
                <a:spcPts val="0"/>
              </a:spcAft>
              <a:buClr>
                <a:srgbClr val="FFFFFF"/>
              </a:buClr>
              <a:buSzPts val="1200"/>
              <a:buAutoNum type="arabicPeriod"/>
            </a:pPr>
            <a:r>
              <a:rPr lang="en" sz="1200">
                <a:solidFill>
                  <a:srgbClr val="FFFFFF"/>
                </a:solidFill>
              </a:rPr>
              <a:t>16 participants</a:t>
            </a:r>
            <a:endParaRPr sz="1200">
              <a:solidFill>
                <a:srgbClr val="FFFFFF"/>
              </a:solidFill>
            </a:endParaRPr>
          </a:p>
          <a:p>
            <a:pPr indent="-304800" lvl="2" marL="1371600" rtl="0" algn="l">
              <a:spcBef>
                <a:spcPts val="0"/>
              </a:spcBef>
              <a:spcAft>
                <a:spcPts val="0"/>
              </a:spcAft>
              <a:buClr>
                <a:srgbClr val="FFFFFF"/>
              </a:buClr>
              <a:buSzPts val="1200"/>
              <a:buAutoNum type="romanLcPeriod"/>
            </a:pPr>
            <a:r>
              <a:rPr lang="en" sz="1200">
                <a:solidFill>
                  <a:srgbClr val="FFFFFF"/>
                </a:solidFill>
              </a:rPr>
              <a:t>Betts </a:t>
            </a:r>
            <a:endParaRPr sz="1200">
              <a:solidFill>
                <a:srgbClr val="FFFFFF"/>
              </a:solidFill>
            </a:endParaRPr>
          </a:p>
          <a:p>
            <a:pPr indent="-304800" lvl="3" marL="1828800" rtl="0" algn="l">
              <a:spcBef>
                <a:spcPts val="0"/>
              </a:spcBef>
              <a:spcAft>
                <a:spcPts val="0"/>
              </a:spcAft>
              <a:buClr>
                <a:srgbClr val="FFFFFF"/>
              </a:buClr>
              <a:buSzPts val="1200"/>
              <a:buAutoNum type="arabicPeriod"/>
            </a:pPr>
            <a:r>
              <a:rPr lang="en" sz="1200">
                <a:solidFill>
                  <a:srgbClr val="FFFFFF"/>
                </a:solidFill>
              </a:rPr>
              <a:t>16 participants</a:t>
            </a:r>
            <a:endParaRPr sz="1200">
              <a:solidFill>
                <a:srgbClr val="FFFFFF"/>
              </a:solidFill>
            </a:endParaRPr>
          </a:p>
          <a:p>
            <a:pPr indent="-304800" lvl="1" marL="914400" rtl="0" algn="l">
              <a:spcBef>
                <a:spcPts val="0"/>
              </a:spcBef>
              <a:spcAft>
                <a:spcPts val="0"/>
              </a:spcAft>
              <a:buClr>
                <a:srgbClr val="FFFFFF"/>
              </a:buClr>
              <a:buSzPts val="1200"/>
              <a:buAutoNum type="alphaLcPeriod"/>
            </a:pPr>
            <a:r>
              <a:rPr lang="en" sz="1200">
                <a:solidFill>
                  <a:srgbClr val="FFFFFF"/>
                </a:solidFill>
              </a:rPr>
              <a:t>EEG </a:t>
            </a:r>
            <a:endParaRPr sz="1200">
              <a:solidFill>
                <a:srgbClr val="FFFFFF"/>
              </a:solidFill>
            </a:endParaRPr>
          </a:p>
          <a:p>
            <a:pPr indent="-304800" lvl="2" marL="1371600" rtl="0" algn="l">
              <a:spcBef>
                <a:spcPts val="0"/>
              </a:spcBef>
              <a:spcAft>
                <a:spcPts val="0"/>
              </a:spcAft>
              <a:buClr>
                <a:srgbClr val="FFFFFF"/>
              </a:buClr>
              <a:buSzPts val="1200"/>
              <a:buAutoNum type="romanLcPeriod"/>
            </a:pPr>
            <a:r>
              <a:rPr lang="en" sz="1200">
                <a:solidFill>
                  <a:srgbClr val="FFFFFF"/>
                </a:solidFill>
              </a:rPr>
              <a:t>640 pages of high resolution scans</a:t>
            </a:r>
            <a:endParaRPr sz="1200">
              <a:solidFill>
                <a:srgbClr val="FFFFFF"/>
              </a:solidFill>
            </a:endParaRPr>
          </a:p>
          <a:p>
            <a:pPr indent="-304800" lvl="3" marL="1828800" rtl="0" algn="l">
              <a:spcBef>
                <a:spcPts val="0"/>
              </a:spcBef>
              <a:spcAft>
                <a:spcPts val="0"/>
              </a:spcAft>
              <a:buClr>
                <a:srgbClr val="FFFFFF"/>
              </a:buClr>
              <a:buSzPts val="1200"/>
              <a:buAutoNum type="arabicPeriod"/>
            </a:pPr>
            <a:r>
              <a:rPr lang="en" sz="1200">
                <a:solidFill>
                  <a:srgbClr val="FFFFFF"/>
                </a:solidFill>
              </a:rPr>
              <a:t>11 participants with </a:t>
            </a:r>
            <a:r>
              <a:rPr lang="en" sz="1200">
                <a:solidFill>
                  <a:schemeClr val="accent1"/>
                </a:solidFill>
              </a:rPr>
              <a:t>before</a:t>
            </a:r>
            <a:r>
              <a:rPr lang="en" sz="1200">
                <a:solidFill>
                  <a:srgbClr val="FFFFFF"/>
                </a:solidFill>
              </a:rPr>
              <a:t> and </a:t>
            </a:r>
            <a:r>
              <a:rPr lang="en" sz="1200">
                <a:solidFill>
                  <a:schemeClr val="accent4"/>
                </a:solidFill>
              </a:rPr>
              <a:t>after</a:t>
            </a:r>
            <a:r>
              <a:rPr lang="en" sz="1200">
                <a:solidFill>
                  <a:srgbClr val="FFFFFF"/>
                </a:solidFill>
              </a:rPr>
              <a:t> data</a:t>
            </a:r>
            <a:endParaRPr sz="1200">
              <a:solidFill>
                <a:srgbClr val="FFFFFF"/>
              </a:solidFill>
            </a:endParaRPr>
          </a:p>
          <a:p>
            <a:pPr indent="-304800" lvl="3" marL="1828800" rtl="0" algn="l">
              <a:spcBef>
                <a:spcPts val="0"/>
              </a:spcBef>
              <a:spcAft>
                <a:spcPts val="0"/>
              </a:spcAft>
              <a:buClr>
                <a:srgbClr val="FFFFFF"/>
              </a:buClr>
              <a:buSzPts val="1200"/>
              <a:buAutoNum type="arabicPeriod"/>
            </a:pPr>
            <a:r>
              <a:rPr lang="en" sz="1200">
                <a:solidFill>
                  <a:srgbClr val="FFFFFF"/>
                </a:solidFill>
              </a:rPr>
              <a:t>6 participants with only </a:t>
            </a:r>
            <a:r>
              <a:rPr lang="en" sz="1200">
                <a:solidFill>
                  <a:schemeClr val="accent1"/>
                </a:solidFill>
              </a:rPr>
              <a:t>before </a:t>
            </a:r>
            <a:endParaRPr sz="1200">
              <a:solidFill>
                <a:schemeClr val="accent2"/>
              </a:solidFill>
            </a:endParaRPr>
          </a:p>
          <a:p>
            <a:pPr indent="-304800" lvl="3" marL="1828800" rtl="0" algn="l">
              <a:spcBef>
                <a:spcPts val="0"/>
              </a:spcBef>
              <a:spcAft>
                <a:spcPts val="0"/>
              </a:spcAft>
              <a:buClr>
                <a:schemeClr val="accent2"/>
              </a:buClr>
              <a:buSzPts val="1200"/>
              <a:buAutoNum type="arabicPeriod"/>
            </a:pPr>
            <a:r>
              <a:rPr lang="en" sz="1200">
                <a:solidFill>
                  <a:schemeClr val="accent2"/>
                </a:solidFill>
              </a:rPr>
              <a:t>2 participants with only </a:t>
            </a:r>
            <a:r>
              <a:rPr lang="en" sz="1200">
                <a:solidFill>
                  <a:schemeClr val="accent4"/>
                </a:solidFill>
              </a:rPr>
              <a:t>after</a:t>
            </a:r>
            <a:r>
              <a:rPr lang="en" sz="1200">
                <a:solidFill>
                  <a:schemeClr val="accent2"/>
                </a:solidFill>
              </a:rPr>
              <a:t> </a:t>
            </a:r>
            <a:endParaRPr sz="1200">
              <a:solidFill>
                <a:schemeClr val="accent2"/>
              </a:solidFill>
            </a:endParaRPr>
          </a:p>
          <a:p>
            <a:pPr indent="-304800" lvl="3" marL="1828800" rtl="0" algn="l">
              <a:spcBef>
                <a:spcPts val="0"/>
              </a:spcBef>
              <a:spcAft>
                <a:spcPts val="0"/>
              </a:spcAft>
              <a:buClr>
                <a:schemeClr val="accent2"/>
              </a:buClr>
              <a:buSzPts val="1200"/>
              <a:buAutoNum type="arabicPeriod"/>
            </a:pPr>
            <a:r>
              <a:rPr lang="en" sz="1200">
                <a:solidFill>
                  <a:schemeClr val="accent2"/>
                </a:solidFill>
              </a:rPr>
              <a:t>Recorded at 2 occipital electrode sites </a:t>
            </a:r>
            <a:endParaRPr sz="1200">
              <a:solidFill>
                <a:schemeClr val="accent2"/>
              </a:solidFill>
            </a:endParaRPr>
          </a:p>
          <a:p>
            <a:pPr indent="-304800" lvl="4" marL="2286000" rtl="0" algn="l">
              <a:spcBef>
                <a:spcPts val="0"/>
              </a:spcBef>
              <a:spcAft>
                <a:spcPts val="0"/>
              </a:spcAft>
              <a:buClr>
                <a:schemeClr val="accent2"/>
              </a:buClr>
              <a:buSzPts val="1200"/>
              <a:buAutoNum type="alphaLcPeriod"/>
            </a:pPr>
            <a:r>
              <a:rPr lang="en" sz="1200">
                <a:solidFill>
                  <a:schemeClr val="accent2"/>
                </a:solidFill>
              </a:rPr>
              <a:t>(O1, O2)</a:t>
            </a:r>
            <a:endParaRPr sz="1200">
              <a:solidFill>
                <a:schemeClr val="accent2"/>
              </a:solidFill>
            </a:endParaRPr>
          </a:p>
          <a:p>
            <a:pPr indent="-304800" lvl="1" marL="914400" rtl="0" algn="l">
              <a:spcBef>
                <a:spcPts val="0"/>
              </a:spcBef>
              <a:spcAft>
                <a:spcPts val="0"/>
              </a:spcAft>
              <a:buClr>
                <a:schemeClr val="accent2"/>
              </a:buClr>
              <a:buSzPts val="1200"/>
              <a:buAutoNum type="alphaLcPeriod"/>
            </a:pPr>
            <a:r>
              <a:rPr lang="en" sz="1200">
                <a:solidFill>
                  <a:schemeClr val="accent2"/>
                </a:solidFill>
              </a:rPr>
              <a:t>Diaries from 7 participants</a:t>
            </a:r>
            <a:endParaRPr sz="1200">
              <a:solidFill>
                <a:srgbClr val="FFFFFF"/>
              </a:solidFill>
            </a:endParaRPr>
          </a:p>
          <a:p>
            <a:pPr indent="0" lvl="0" marL="0" rtl="0" algn="l">
              <a:spcBef>
                <a:spcPts val="0"/>
              </a:spcBef>
              <a:spcAft>
                <a:spcPts val="0"/>
              </a:spcAft>
              <a:buNone/>
            </a:pPr>
            <a:r>
              <a:t/>
            </a:r>
            <a:endParaRPr/>
          </a:p>
        </p:txBody>
      </p:sp>
      <p:pic>
        <p:nvPicPr>
          <p:cNvPr id="122" name="Google Shape;122;p21"/>
          <p:cNvPicPr preferRelativeResize="0"/>
          <p:nvPr/>
        </p:nvPicPr>
        <p:blipFill>
          <a:blip r:embed="rId3">
            <a:alphaModFix/>
          </a:blip>
          <a:stretch>
            <a:fillRect/>
          </a:stretch>
        </p:blipFill>
        <p:spPr>
          <a:xfrm>
            <a:off x="6430148" y="233600"/>
            <a:ext cx="2465100" cy="2775526"/>
          </a:xfrm>
          <a:prstGeom prst="rect">
            <a:avLst/>
          </a:prstGeom>
          <a:noFill/>
          <a:ln>
            <a:noFill/>
          </a:ln>
        </p:spPr>
      </p:pic>
      <p:pic>
        <p:nvPicPr>
          <p:cNvPr id="123" name="Google Shape;123;p21"/>
          <p:cNvPicPr preferRelativeResize="0"/>
          <p:nvPr/>
        </p:nvPicPr>
        <p:blipFill>
          <a:blip r:embed="rId4">
            <a:alphaModFix/>
          </a:blip>
          <a:stretch>
            <a:fillRect/>
          </a:stretch>
        </p:blipFill>
        <p:spPr>
          <a:xfrm>
            <a:off x="5999405" y="1051651"/>
            <a:ext cx="2060299" cy="3040176"/>
          </a:xfrm>
          <a:prstGeom prst="rect">
            <a:avLst/>
          </a:prstGeom>
          <a:noFill/>
          <a:ln>
            <a:noFill/>
          </a:ln>
        </p:spPr>
      </p:pic>
      <p:sp>
        <p:nvSpPr>
          <p:cNvPr id="124" name="Google Shape;124;p21"/>
          <p:cNvSpPr txBox="1"/>
          <p:nvPr/>
        </p:nvSpPr>
        <p:spPr>
          <a:xfrm>
            <a:off x="3463200" y="583175"/>
            <a:ext cx="2217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5"/>
                </a:solidFill>
              </a:rPr>
              <a:t>Meditation Project (1973)</a:t>
            </a:r>
            <a:endParaRPr>
              <a:solidFill>
                <a:schemeClr val="accent5"/>
              </a:solidFill>
            </a:endParaRPr>
          </a:p>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